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6.jpg" ContentType="image/jpg"/>
  <Override PartName="/ppt/media/image27.jpg" ContentType="image/jpg"/>
  <Override PartName="/ppt/media/image28.jpg" ContentType="image/jpg"/>
  <Override PartName="/ppt/notesSlides/notesSlide8.xml" ContentType="application/vnd.openxmlformats-officedocument.presentationml.notesSlide+xml"/>
  <Override PartName="/ppt/media/image33.jpg" ContentType="image/jpg"/>
  <Override PartName="/ppt/media/image34.jpg" ContentType="image/jpg"/>
  <Override PartName="/ppt/notesSlides/notesSlide9.xml" ContentType="application/vnd.openxmlformats-officedocument.presentationml.notesSlide+xml"/>
  <Override PartName="/ppt/media/image35.jpg" ContentType="image/jpg"/>
  <Override PartName="/ppt/media/image36.jpg" ContentType="image/jpg"/>
  <Override PartName="/ppt/media/image37.jpg" ContentType="image/jpg"/>
  <Override PartName="/ppt/notesSlides/notesSlide10.xml" ContentType="application/vnd.openxmlformats-officedocument.presentationml.notesSlide+xml"/>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7.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62.jpg" ContentType="image/jpg"/>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0" r:id="rId2"/>
    <p:sldId id="261" r:id="rId3"/>
    <p:sldId id="262" r:id="rId4"/>
    <p:sldId id="263" r:id="rId5"/>
    <p:sldId id="264" r:id="rId6"/>
    <p:sldId id="266" r:id="rId7"/>
    <p:sldId id="267" r:id="rId8"/>
    <p:sldId id="294" r:id="rId9"/>
    <p:sldId id="268" r:id="rId10"/>
    <p:sldId id="269" r:id="rId11"/>
    <p:sldId id="293" r:id="rId12"/>
    <p:sldId id="270" r:id="rId13"/>
    <p:sldId id="271" r:id="rId14"/>
    <p:sldId id="272" r:id="rId15"/>
    <p:sldId id="273" r:id="rId16"/>
    <p:sldId id="295" r:id="rId17"/>
    <p:sldId id="275" r:id="rId18"/>
    <p:sldId id="300" r:id="rId19"/>
    <p:sldId id="276" r:id="rId20"/>
    <p:sldId id="277" r:id="rId21"/>
    <p:sldId id="278" r:id="rId22"/>
    <p:sldId id="299" r:id="rId23"/>
    <p:sldId id="301" r:id="rId24"/>
    <p:sldId id="279" r:id="rId25"/>
    <p:sldId id="283" r:id="rId26"/>
    <p:sldId id="284" r:id="rId27"/>
    <p:sldId id="285" r:id="rId28"/>
    <p:sldId id="286" r:id="rId29"/>
    <p:sldId id="287" r:id="rId30"/>
    <p:sldId id="288" r:id="rId31"/>
    <p:sldId id="289" r:id="rId32"/>
    <p:sldId id="291" r:id="rId33"/>
    <p:sldId id="297" r:id="rId34"/>
    <p:sldId id="298" r:id="rId35"/>
    <p:sldId id="292"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3" autoAdjust="0"/>
    <p:restoredTop sz="94674"/>
  </p:normalViewPr>
  <p:slideViewPr>
    <p:cSldViewPr snapToGrid="0" snapToObjects="1">
      <p:cViewPr varScale="1">
        <p:scale>
          <a:sx n="88" d="100"/>
          <a:sy n="88" d="100"/>
        </p:scale>
        <p:origin x="114"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190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8806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702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867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5162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753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28048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8611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30</a:t>
            </a:fld>
            <a:endParaRPr lang="en-US"/>
          </a:p>
        </p:txBody>
      </p:sp>
    </p:spTree>
    <p:extLst>
      <p:ext uri="{BB962C8B-B14F-4D97-AF65-F5344CB8AC3E}">
        <p14:creationId xmlns:p14="http://schemas.microsoft.com/office/powerpoint/2010/main" val="1820965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55471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32</a:t>
            </a:fld>
            <a:endParaRPr lang="en-US"/>
          </a:p>
        </p:txBody>
      </p:sp>
    </p:spTree>
    <p:extLst>
      <p:ext uri="{BB962C8B-B14F-4D97-AF65-F5344CB8AC3E}">
        <p14:creationId xmlns:p14="http://schemas.microsoft.com/office/powerpoint/2010/main" val="357108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6</a:t>
            </a:fld>
            <a:endParaRPr lang="en-US"/>
          </a:p>
        </p:txBody>
      </p:sp>
    </p:spTree>
    <p:extLst>
      <p:ext uri="{BB962C8B-B14F-4D97-AF65-F5344CB8AC3E}">
        <p14:creationId xmlns:p14="http://schemas.microsoft.com/office/powerpoint/2010/main" val="318222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5433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9</a:t>
            </a:fld>
            <a:endParaRPr lang="en-US"/>
          </a:p>
        </p:txBody>
      </p:sp>
    </p:spTree>
    <p:extLst>
      <p:ext uri="{BB962C8B-B14F-4D97-AF65-F5344CB8AC3E}">
        <p14:creationId xmlns:p14="http://schemas.microsoft.com/office/powerpoint/2010/main" val="269612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FBB9AF-3738-49BD-BC50-37CF56AB3C73}" type="slidenum">
              <a:rPr lang="en-US" smtClean="0"/>
              <a:pPr/>
              <a:t>10</a:t>
            </a:fld>
            <a:endParaRPr lang="en-US"/>
          </a:p>
        </p:txBody>
      </p:sp>
    </p:spTree>
    <p:extLst>
      <p:ext uri="{BB962C8B-B14F-4D97-AF65-F5344CB8AC3E}">
        <p14:creationId xmlns:p14="http://schemas.microsoft.com/office/powerpoint/2010/main" val="169343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14</a:t>
            </a:fld>
            <a:endParaRPr lang="en-US"/>
          </a:p>
        </p:txBody>
      </p:sp>
    </p:spTree>
    <p:extLst>
      <p:ext uri="{BB962C8B-B14F-4D97-AF65-F5344CB8AC3E}">
        <p14:creationId xmlns:p14="http://schemas.microsoft.com/office/powerpoint/2010/main" val="100185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2904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8070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022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C509E2C-B967-6E4E-A37E-3E8A0673EBBE}" type="slidenum">
              <a:rPr lang="en-US"/>
              <a:pPr>
                <a:defRPr/>
              </a:pPr>
              <a:t>‹#›</a:t>
            </a:fld>
            <a:endParaRPr lang="en-US"/>
          </a:p>
        </p:txBody>
      </p:sp>
    </p:spTree>
    <p:extLst>
      <p:ext uri="{BB962C8B-B14F-4D97-AF65-F5344CB8AC3E}">
        <p14:creationId xmlns:p14="http://schemas.microsoft.com/office/powerpoint/2010/main" val="360186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11/5/2019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11/5/2019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debevec.or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g"/><Relationship Id="rId7" Type="http://schemas.openxmlformats.org/officeDocument/2006/relationships/image" Target="../media/image27.jp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41.png"/><Relationship Id="rId5" Type="http://schemas.openxmlformats.org/officeDocument/2006/relationships/image" Target="../media/image37.jpg"/><Relationship Id="rId10" Type="http://schemas.openxmlformats.org/officeDocument/2006/relationships/image" Target="../media/image40.png"/><Relationship Id="rId4" Type="http://schemas.openxmlformats.org/officeDocument/2006/relationships/image" Target="../media/image36.jp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jpg"/><Relationship Id="rId11" Type="http://schemas.openxmlformats.org/officeDocument/2006/relationships/image" Target="../media/image51.jpg"/><Relationship Id="rId5" Type="http://schemas.openxmlformats.org/officeDocument/2006/relationships/image" Target="../media/image45.jpg"/><Relationship Id="rId10" Type="http://schemas.openxmlformats.org/officeDocument/2006/relationships/image" Target="../media/image50.jpg"/><Relationship Id="rId4" Type="http://schemas.openxmlformats.org/officeDocument/2006/relationships/image" Target="../media/image44.jpg"/><Relationship Id="rId9" Type="http://schemas.openxmlformats.org/officeDocument/2006/relationships/image" Target="../media/image49.jp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c6QJT5CXl3o"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40.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Color</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418: Interactive Computer Graphics</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81312"/>
            <a:ext cx="6096000" cy="990600"/>
          </a:xfrm>
        </p:spPr>
        <p:txBody>
          <a:bodyPr>
            <a:normAutofit fontScale="90000"/>
          </a:bodyPr>
          <a:lstStyle/>
          <a:p>
            <a:r>
              <a:rPr lang="en-US" dirty="0"/>
              <a:t>CMY Color Space: Subtractive Color</a:t>
            </a:r>
          </a:p>
        </p:txBody>
      </p:sp>
      <p:sp>
        <p:nvSpPr>
          <p:cNvPr id="41" name="Content Placeholder 40"/>
          <p:cNvSpPr>
            <a:spLocks noGrp="1"/>
          </p:cNvSpPr>
          <p:nvPr>
            <p:ph idx="1"/>
          </p:nvPr>
        </p:nvSpPr>
        <p:spPr>
          <a:xfrm>
            <a:off x="38100" y="1447800"/>
            <a:ext cx="9742508" cy="5257800"/>
          </a:xfrm>
        </p:spPr>
        <p:txBody>
          <a:bodyPr/>
          <a:lstStyle/>
          <a:p>
            <a:r>
              <a:rPr lang="en-US" sz="2000" dirty="0"/>
              <a:t>Cyan, Magenta, Yellow</a:t>
            </a:r>
          </a:p>
          <a:p>
            <a:r>
              <a:rPr lang="en-US" sz="2000" dirty="0"/>
              <a:t>Color model used in pigments and reflective materials (ink,   paint)</a:t>
            </a:r>
          </a:p>
          <a:p>
            <a:r>
              <a:rPr lang="en-US" sz="2000" dirty="0"/>
              <a:t>Grade school color rules</a:t>
            </a:r>
          </a:p>
          <a:p>
            <a:pPr lvl="1">
              <a:buNone/>
            </a:pPr>
            <a:r>
              <a:rPr lang="en-US" sz="2000" dirty="0"/>
              <a:t>Blue + Yellow = Green?</a:t>
            </a:r>
          </a:p>
          <a:p>
            <a:pPr lvl="1">
              <a:buNone/>
            </a:pPr>
            <a:r>
              <a:rPr lang="en-US" sz="2000" dirty="0"/>
              <a:t>Cyan + Yellow = Green</a:t>
            </a:r>
          </a:p>
          <a:p>
            <a:r>
              <a:rPr lang="en-US" sz="2000" dirty="0"/>
              <a:t>Also CMYK (</a:t>
            </a:r>
            <a:r>
              <a:rPr lang="en-US" sz="2000" dirty="0" err="1"/>
              <a:t>blacK</a:t>
            </a:r>
            <a:r>
              <a:rPr lang="en-US" sz="2000" dirty="0"/>
              <a:t>)</a:t>
            </a:r>
          </a:p>
          <a:p>
            <a:pPr lvl="1">
              <a:buNone/>
            </a:pPr>
            <a:r>
              <a:rPr lang="en-US" sz="2000" dirty="0"/>
              <a:t>C + M + Y = Brown?</a:t>
            </a:r>
          </a:p>
          <a:p>
            <a:pPr lvl="1">
              <a:buNone/>
            </a:pPr>
            <a:r>
              <a:rPr lang="en-US" sz="2000" dirty="0"/>
              <a:t>C + M + Y = Black (in theory)</a:t>
            </a:r>
          </a:p>
          <a:p>
            <a:pPr lvl="1">
              <a:buNone/>
            </a:pPr>
            <a:r>
              <a:rPr lang="en-US" sz="2000" dirty="0"/>
              <a:t>C + M + Y = Gray (in practice)</a:t>
            </a:r>
          </a:p>
          <a:p>
            <a:pPr lvl="1">
              <a:buNone/>
            </a:pPr>
            <a:endParaRPr lang="en-US" sz="2000" dirty="0"/>
          </a:p>
        </p:txBody>
      </p:sp>
      <p:graphicFrame>
        <p:nvGraphicFramePr>
          <p:cNvPr id="21" name="Object 20"/>
          <p:cNvGraphicFramePr>
            <a:graphicFrameLocks noChangeAspect="1"/>
          </p:cNvGraphicFramePr>
          <p:nvPr/>
        </p:nvGraphicFramePr>
        <p:xfrm>
          <a:off x="6477000" y="3581400"/>
          <a:ext cx="2984500" cy="1473200"/>
        </p:xfrm>
        <a:graphic>
          <a:graphicData uri="http://schemas.openxmlformats.org/presentationml/2006/ole">
            <mc:AlternateContent xmlns:mc="http://schemas.openxmlformats.org/markup-compatibility/2006">
              <mc:Choice xmlns:v="urn:schemas-microsoft-com:vml" Requires="v">
                <p:oleObj spid="_x0000_s1047" name="Equation" r:id="rId4" imgW="2984400" imgH="1473120" progId="Equation.DSMT4">
                  <p:embed/>
                </p:oleObj>
              </mc:Choice>
              <mc:Fallback>
                <p:oleObj name="Equation" r:id="rId4" imgW="2984400" imgH="1473120" progId="Equation.DSMT4">
                  <p:embed/>
                  <p:pic>
                    <p:nvPicPr>
                      <p:cNvPr id="21"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581400"/>
                        <a:ext cx="2984500" cy="147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196" name="Picture 4"/>
          <p:cNvPicPr>
            <a:picLocks noChangeAspect="1" noChangeArrowheads="1"/>
          </p:cNvPicPr>
          <p:nvPr/>
        </p:nvPicPr>
        <p:blipFill>
          <a:blip r:embed="rId6" cstate="print"/>
          <a:srcRect/>
          <a:stretch>
            <a:fillRect/>
          </a:stretch>
        </p:blipFill>
        <p:spPr bwMode="auto">
          <a:xfrm>
            <a:off x="6643270" y="5334000"/>
            <a:ext cx="1371600" cy="13716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70F6FE1-65E3-4E5E-9810-49A501C95DB9}"/>
              </a:ext>
            </a:extLst>
          </p:cNvPr>
          <p:cNvPicPr>
            <a:picLocks noChangeAspect="1"/>
          </p:cNvPicPr>
          <p:nvPr/>
        </p:nvPicPr>
        <p:blipFill>
          <a:blip r:embed="rId7"/>
          <a:stretch>
            <a:fillRect/>
          </a:stretch>
        </p:blipFill>
        <p:spPr>
          <a:xfrm>
            <a:off x="7772400" y="0"/>
            <a:ext cx="4152900" cy="3219450"/>
          </a:xfrm>
          <a:prstGeom prst="rect">
            <a:avLst/>
          </a:prstGeom>
        </p:spPr>
      </p:pic>
    </p:spTree>
    <p:extLst>
      <p:ext uri="{BB962C8B-B14F-4D97-AF65-F5344CB8AC3E}">
        <p14:creationId xmlns:p14="http://schemas.microsoft.com/office/powerpoint/2010/main" val="332307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98BF-E19C-44D5-AF2D-4475961D62A0}"/>
              </a:ext>
            </a:extLst>
          </p:cNvPr>
          <p:cNvSpPr>
            <a:spLocks noGrp="1"/>
          </p:cNvSpPr>
          <p:nvPr>
            <p:ph type="title"/>
          </p:nvPr>
        </p:nvSpPr>
        <p:spPr>
          <a:xfrm>
            <a:off x="535366" y="-11339"/>
            <a:ext cx="10515600" cy="1325563"/>
          </a:xfrm>
        </p:spPr>
        <p:txBody>
          <a:bodyPr/>
          <a:lstStyle/>
          <a:p>
            <a:r>
              <a:rPr lang="en-US" dirty="0"/>
              <a:t>Early Color Photography</a:t>
            </a:r>
          </a:p>
        </p:txBody>
      </p:sp>
      <p:pic>
        <p:nvPicPr>
          <p:cNvPr id="6" name="Content Placeholder 5">
            <a:extLst>
              <a:ext uri="{FF2B5EF4-FFF2-40B4-BE49-F238E27FC236}">
                <a16:creationId xmlns:a16="http://schemas.microsoft.com/office/drawing/2014/main" id="{FF09A25E-DD9D-431E-8111-F1D95BA018E5}"/>
              </a:ext>
            </a:extLst>
          </p:cNvPr>
          <p:cNvPicPr>
            <a:picLocks noGrp="1" noChangeAspect="1"/>
          </p:cNvPicPr>
          <p:nvPr>
            <p:ph idx="1"/>
          </p:nvPr>
        </p:nvPicPr>
        <p:blipFill>
          <a:blip r:embed="rId2"/>
          <a:stretch>
            <a:fillRect/>
          </a:stretch>
        </p:blipFill>
        <p:spPr>
          <a:xfrm>
            <a:off x="8729385" y="3945203"/>
            <a:ext cx="3267075" cy="2781300"/>
          </a:xfrm>
          <a:prstGeom prst="rect">
            <a:avLst/>
          </a:prstGeom>
        </p:spPr>
      </p:pic>
      <p:pic>
        <p:nvPicPr>
          <p:cNvPr id="7" name="Picture 6">
            <a:extLst>
              <a:ext uri="{FF2B5EF4-FFF2-40B4-BE49-F238E27FC236}">
                <a16:creationId xmlns:a16="http://schemas.microsoft.com/office/drawing/2014/main" id="{AB7E2238-B3CD-41BC-BA6C-4C5421A8E648}"/>
              </a:ext>
            </a:extLst>
          </p:cNvPr>
          <p:cNvPicPr>
            <a:picLocks noChangeAspect="1"/>
          </p:cNvPicPr>
          <p:nvPr/>
        </p:nvPicPr>
        <p:blipFill>
          <a:blip r:embed="rId3"/>
          <a:stretch>
            <a:fillRect/>
          </a:stretch>
        </p:blipFill>
        <p:spPr>
          <a:xfrm>
            <a:off x="7649635" y="134873"/>
            <a:ext cx="4346825" cy="3810330"/>
          </a:xfrm>
          <a:prstGeom prst="rect">
            <a:avLst/>
          </a:prstGeom>
        </p:spPr>
      </p:pic>
      <p:sp>
        <p:nvSpPr>
          <p:cNvPr id="8" name="TextBox 7">
            <a:extLst>
              <a:ext uri="{FF2B5EF4-FFF2-40B4-BE49-F238E27FC236}">
                <a16:creationId xmlns:a16="http://schemas.microsoft.com/office/drawing/2014/main" id="{A38FA706-4B49-436C-81C6-2FF2D9A77F2C}"/>
              </a:ext>
            </a:extLst>
          </p:cNvPr>
          <p:cNvSpPr txBox="1"/>
          <p:nvPr/>
        </p:nvSpPr>
        <p:spPr>
          <a:xfrm>
            <a:off x="586451" y="1347541"/>
            <a:ext cx="5509549" cy="923330"/>
          </a:xfrm>
          <a:prstGeom prst="rect">
            <a:avLst/>
          </a:prstGeom>
          <a:noFill/>
        </p:spPr>
        <p:txBody>
          <a:bodyPr wrap="square" rtlCol="0">
            <a:spAutoFit/>
          </a:bodyPr>
          <a:lstStyle/>
          <a:p>
            <a:r>
              <a:rPr lang="en-US"/>
              <a:t>The Sergei Mikhailovich Prokudin-Gorskii Collection features color photographic surveys of the vast Russian Empire made between ca. 1905 and 1915. </a:t>
            </a:r>
            <a:endParaRPr lang="en-US" dirty="0"/>
          </a:p>
        </p:txBody>
      </p:sp>
      <p:sp>
        <p:nvSpPr>
          <p:cNvPr id="9" name="Rectangle 8">
            <a:extLst>
              <a:ext uri="{FF2B5EF4-FFF2-40B4-BE49-F238E27FC236}">
                <a16:creationId xmlns:a16="http://schemas.microsoft.com/office/drawing/2014/main" id="{A02949BF-0A68-4721-BC02-A0930D65E438}"/>
              </a:ext>
            </a:extLst>
          </p:cNvPr>
          <p:cNvSpPr/>
          <p:nvPr/>
        </p:nvSpPr>
        <p:spPr>
          <a:xfrm>
            <a:off x="586451" y="2304188"/>
            <a:ext cx="6096000" cy="2308324"/>
          </a:xfrm>
          <a:prstGeom prst="rect">
            <a:avLst/>
          </a:prstGeom>
        </p:spPr>
        <p:txBody>
          <a:bodyPr>
            <a:spAutoFit/>
          </a:bodyPr>
          <a:lstStyle/>
          <a:p>
            <a:r>
              <a:rPr lang="en-US" dirty="0" err="1"/>
              <a:t>Prokudin-Gorskii</a:t>
            </a:r>
            <a:r>
              <a:rPr lang="en-US" dirty="0"/>
              <a:t> created his negatives by using a camera that exposed one oblong glass plate three times in rapid succession through three different color filters: blue, green, and red. For formal presentations, he printed positive glass slides of these negatives and projected them through a triple lens magic lantern. </a:t>
            </a:r>
            <a:r>
              <a:rPr lang="en-US" dirty="0" err="1"/>
              <a:t>Prokudin-Gorskii</a:t>
            </a:r>
            <a:r>
              <a:rPr lang="en-US" dirty="0"/>
              <a:t> would project the slide through the three lenses, and, with the use of color filters, superimpose the three exposures to form a full color image on a screen.</a:t>
            </a:r>
          </a:p>
        </p:txBody>
      </p:sp>
      <p:pic>
        <p:nvPicPr>
          <p:cNvPr id="10" name="Picture 9">
            <a:extLst>
              <a:ext uri="{FF2B5EF4-FFF2-40B4-BE49-F238E27FC236}">
                <a16:creationId xmlns:a16="http://schemas.microsoft.com/office/drawing/2014/main" id="{2C5F2859-6497-402E-BA5F-82FDC28CEDE0}"/>
              </a:ext>
            </a:extLst>
          </p:cNvPr>
          <p:cNvPicPr>
            <a:picLocks noChangeAspect="1"/>
          </p:cNvPicPr>
          <p:nvPr/>
        </p:nvPicPr>
        <p:blipFill>
          <a:blip r:embed="rId4"/>
          <a:stretch>
            <a:fillRect/>
          </a:stretch>
        </p:blipFill>
        <p:spPr>
          <a:xfrm>
            <a:off x="2867303" y="5091414"/>
            <a:ext cx="1190625" cy="1143000"/>
          </a:xfrm>
          <a:prstGeom prst="rect">
            <a:avLst/>
          </a:prstGeom>
        </p:spPr>
      </p:pic>
    </p:spTree>
    <p:extLst>
      <p:ext uri="{BB962C8B-B14F-4D97-AF65-F5344CB8AC3E}">
        <p14:creationId xmlns:p14="http://schemas.microsoft.com/office/powerpoint/2010/main" val="158618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801" y="1143000"/>
            <a:ext cx="8795549" cy="5693866"/>
          </a:xfrm>
          <a:prstGeom prst="rect">
            <a:avLst/>
          </a:prstGeom>
        </p:spPr>
        <p:txBody>
          <a:bodyPr wrap="none">
            <a:spAutoFit/>
          </a:bodyPr>
          <a:lstStyle/>
          <a:p>
            <a:pPr>
              <a:buNone/>
            </a:pPr>
            <a:r>
              <a:rPr lang="en-US" sz="2000" dirty="0"/>
              <a:t>HSV = Hue, Saturation, Value</a:t>
            </a:r>
          </a:p>
          <a:p>
            <a:r>
              <a:rPr lang="en-US" sz="2000" dirty="0"/>
              <a:t>1978, </a:t>
            </a:r>
            <a:r>
              <a:rPr lang="en-US" sz="2000" dirty="0" err="1"/>
              <a:t>Alvy</a:t>
            </a:r>
            <a:r>
              <a:rPr lang="en-US" sz="2000" dirty="0"/>
              <a:t> Ray Smith</a:t>
            </a:r>
          </a:p>
          <a:p>
            <a:pPr>
              <a:defRPr/>
            </a:pPr>
            <a:endParaRPr lang="en-US" dirty="0"/>
          </a:p>
          <a:p>
            <a:pPr>
              <a:defRPr/>
            </a:pPr>
            <a:endParaRPr lang="en-US" dirty="0"/>
          </a:p>
          <a:p>
            <a:pPr marL="285750" indent="-285750">
              <a:buFont typeface="Arial"/>
              <a:buChar char="•"/>
              <a:defRPr/>
            </a:pPr>
            <a:r>
              <a:rPr lang="en-US" dirty="0">
                <a:latin typeface="Lato"/>
              </a:rPr>
              <a:t>three floating-point components in </a:t>
            </a:r>
            <a:r>
              <a:rPr lang="en-US" dirty="0">
                <a:latin typeface="Lato"/>
                <a:cs typeface="Times"/>
              </a:rPr>
              <a:t>[0,1]</a:t>
            </a: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solidFill>
                  <a:srgbClr val="7575D1"/>
                </a:solidFill>
                <a:latin typeface="Lato"/>
              </a:rPr>
              <a:t>hue:</a:t>
            </a:r>
            <a:r>
              <a:rPr lang="en-US" dirty="0">
                <a:latin typeface="Lato"/>
              </a:rPr>
              <a:t>		tint of the color (red, green, blue, yellow, cyan, magenta, yellow, …)</a:t>
            </a:r>
          </a:p>
          <a:p>
            <a:pPr marL="285750" indent="-285750">
              <a:buFont typeface="Arial"/>
              <a:buChar char="•"/>
              <a:defRPr/>
            </a:pPr>
            <a:r>
              <a:rPr lang="en-US" dirty="0">
                <a:solidFill>
                  <a:srgbClr val="7575D1"/>
                </a:solidFill>
                <a:latin typeface="Lato"/>
              </a:rPr>
              <a:t>saturation:</a:t>
            </a:r>
            <a:r>
              <a:rPr lang="en-US" dirty="0">
                <a:latin typeface="Lato"/>
              </a:rPr>
              <a:t>	strong color (</a:t>
            </a:r>
            <a:r>
              <a:rPr lang="en-US" i="1" dirty="0">
                <a:latin typeface="Lato"/>
                <a:cs typeface="Times"/>
              </a:rPr>
              <a:t>s</a:t>
            </a:r>
            <a:r>
              <a:rPr lang="en-US" dirty="0">
                <a:latin typeface="Lato"/>
                <a:cs typeface="Times"/>
              </a:rPr>
              <a:t>=1</a:t>
            </a:r>
            <a:r>
              <a:rPr lang="en-US" dirty="0">
                <a:latin typeface="Lato"/>
              </a:rPr>
              <a:t>), grayish color (</a:t>
            </a:r>
            <a:r>
              <a:rPr lang="en-US" dirty="0">
                <a:latin typeface="Lato"/>
                <a:cs typeface="Times"/>
              </a:rPr>
              <a:t>0</a:t>
            </a:r>
            <a:r>
              <a:rPr lang="en-US" i="1" dirty="0">
                <a:latin typeface="Lato"/>
                <a:cs typeface="Times"/>
              </a:rPr>
              <a:t>&lt;s&lt;</a:t>
            </a:r>
            <a:r>
              <a:rPr lang="en-US" dirty="0">
                <a:latin typeface="Lato"/>
                <a:cs typeface="Times"/>
              </a:rPr>
              <a:t>1</a:t>
            </a:r>
            <a:r>
              <a:rPr lang="en-US" dirty="0">
                <a:latin typeface="Lato"/>
              </a:rPr>
              <a:t>) or gray (</a:t>
            </a:r>
            <a:r>
              <a:rPr lang="en-US" i="1" dirty="0">
                <a:latin typeface="Lato"/>
                <a:cs typeface="Times"/>
              </a:rPr>
              <a:t>s</a:t>
            </a:r>
            <a:r>
              <a:rPr lang="en-US" dirty="0">
                <a:latin typeface="Lato"/>
                <a:cs typeface="Times"/>
              </a:rPr>
              <a:t>=0</a:t>
            </a:r>
            <a:r>
              <a:rPr lang="en-US" dirty="0">
                <a:latin typeface="Lato"/>
              </a:rPr>
              <a:t>)</a:t>
            </a:r>
          </a:p>
          <a:p>
            <a:pPr marL="285750" indent="-285750">
              <a:buFont typeface="Arial"/>
              <a:buChar char="•"/>
              <a:defRPr/>
            </a:pPr>
            <a:r>
              <a:rPr lang="en-US" dirty="0">
                <a:solidFill>
                  <a:srgbClr val="7575D1"/>
                </a:solidFill>
                <a:latin typeface="Lato"/>
              </a:rPr>
              <a:t>value:	</a:t>
            </a:r>
            <a:r>
              <a:rPr lang="en-US" dirty="0">
                <a:latin typeface="Lato"/>
              </a:rPr>
              <a:t>	…luminance; white (</a:t>
            </a:r>
            <a:r>
              <a:rPr lang="en-US" i="1" dirty="0">
                <a:latin typeface="Lato"/>
                <a:cs typeface="Times"/>
              </a:rPr>
              <a:t>v</a:t>
            </a:r>
            <a:r>
              <a:rPr lang="en-US" dirty="0">
                <a:latin typeface="Lato"/>
                <a:cs typeface="Times"/>
              </a:rPr>
              <a:t>=1</a:t>
            </a:r>
            <a:r>
              <a:rPr lang="en-US" dirty="0">
                <a:latin typeface="Lato"/>
              </a:rPr>
              <a:t>), dark (</a:t>
            </a:r>
            <a:r>
              <a:rPr lang="en-US" dirty="0">
                <a:latin typeface="Lato"/>
                <a:cs typeface="Times"/>
              </a:rPr>
              <a:t>0</a:t>
            </a:r>
            <a:r>
              <a:rPr lang="en-US" i="1" dirty="0">
                <a:latin typeface="Lato"/>
                <a:cs typeface="Times"/>
              </a:rPr>
              <a:t>&lt;v&lt;</a:t>
            </a:r>
            <a:r>
              <a:rPr lang="en-US" dirty="0">
                <a:latin typeface="Lato"/>
                <a:cs typeface="Times"/>
              </a:rPr>
              <a:t>1</a:t>
            </a:r>
            <a:r>
              <a:rPr lang="en-US" dirty="0">
                <a:latin typeface="Lato"/>
              </a:rPr>
              <a:t>), or black (</a:t>
            </a:r>
            <a:r>
              <a:rPr lang="en-US" i="1" dirty="0">
                <a:latin typeface="Lato"/>
                <a:cs typeface="Times"/>
              </a:rPr>
              <a:t>v=</a:t>
            </a:r>
            <a:r>
              <a:rPr lang="en-US" dirty="0">
                <a:latin typeface="Lato"/>
                <a:cs typeface="Times"/>
              </a:rPr>
              <a:t>0</a:t>
            </a:r>
            <a:r>
              <a:rPr lang="en-US" dirty="0">
                <a:latin typeface="Lato"/>
              </a:rPr>
              <a:t>)</a:t>
            </a: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endParaRPr lang="en-US" dirty="0">
              <a:latin typeface="Lato"/>
            </a:endParaRPr>
          </a:p>
          <a:p>
            <a:pPr marL="285750" indent="-285750">
              <a:buFont typeface="Arial"/>
              <a:buChar char="•"/>
              <a:defRPr/>
            </a:pPr>
            <a:r>
              <a:rPr lang="en-US" dirty="0">
                <a:latin typeface="Lato"/>
              </a:rPr>
              <a:t>HSV widgets: typically specify </a:t>
            </a:r>
            <a:r>
              <a:rPr lang="en-US" i="1" dirty="0">
                <a:latin typeface="Lato"/>
                <a:cs typeface="Times"/>
              </a:rPr>
              <a:t>h</a:t>
            </a:r>
            <a:r>
              <a:rPr lang="en-US" dirty="0">
                <a:latin typeface="Lato"/>
              </a:rPr>
              <a:t> and </a:t>
            </a:r>
            <a:r>
              <a:rPr lang="en-US" i="1" dirty="0">
                <a:latin typeface="Lato"/>
                <a:cs typeface="Times"/>
              </a:rPr>
              <a:t>s</a:t>
            </a:r>
            <a:r>
              <a:rPr lang="en-US" dirty="0">
                <a:latin typeface="Lato"/>
              </a:rPr>
              <a:t> in a 2D canvas and </a:t>
            </a:r>
            <a:r>
              <a:rPr lang="en-US" i="1" dirty="0">
                <a:latin typeface="Lato"/>
                <a:cs typeface="Times"/>
              </a:rPr>
              <a:t>v</a:t>
            </a:r>
            <a:r>
              <a:rPr lang="en-US" dirty="0">
                <a:latin typeface="Lato"/>
              </a:rPr>
              <a:t> separately (slider)</a:t>
            </a:r>
          </a:p>
          <a:p>
            <a:pPr marL="285750" indent="-285750">
              <a:buFont typeface="Arial"/>
              <a:buChar char="•"/>
              <a:defRPr/>
            </a:pPr>
            <a:r>
              <a:rPr lang="en-US" dirty="0">
                <a:latin typeface="Lato"/>
              </a:rPr>
              <a:t>show a ‘surface slice’ in the RGB cube</a:t>
            </a:r>
          </a:p>
        </p:txBody>
      </p:sp>
      <p:graphicFrame>
        <p:nvGraphicFramePr>
          <p:cNvPr id="47107" name="Object 6"/>
          <p:cNvGraphicFramePr>
            <a:graphicFrameLocks noChangeAspect="1"/>
          </p:cNvGraphicFramePr>
          <p:nvPr/>
        </p:nvGraphicFramePr>
        <p:xfrm>
          <a:off x="2154238" y="1905001"/>
          <a:ext cx="1884362" cy="371475"/>
        </p:xfrm>
        <a:graphic>
          <a:graphicData uri="http://schemas.openxmlformats.org/presentationml/2006/ole">
            <mc:AlternateContent xmlns:mc="http://schemas.openxmlformats.org/markup-compatibility/2006">
              <mc:Choice xmlns:v="urn:schemas-microsoft-com:vml" Requires="v">
                <p:oleObj spid="_x0000_s2073" name="Equation" r:id="rId3" imgW="1155700" imgH="228600" progId="Equation.3">
                  <p:embed/>
                </p:oleObj>
              </mc:Choice>
              <mc:Fallback>
                <p:oleObj name="Equation" r:id="rId3" imgW="1155700" imgH="228600" progId="Equation.3">
                  <p:embed/>
                  <p:pic>
                    <p:nvPicPr>
                      <p:cNvPr id="4710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1905001"/>
                        <a:ext cx="1884362" cy="37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4710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3913188"/>
            <a:ext cx="1960563"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35738" y="3722689"/>
            <a:ext cx="2532062" cy="1938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p:cNvCxnSpPr/>
          <p:nvPr/>
        </p:nvCxnSpPr>
        <p:spPr>
          <a:xfrm flipV="1">
            <a:off x="4191000" y="4365625"/>
            <a:ext cx="685800" cy="3810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7111" name="Rectangle 11"/>
          <p:cNvSpPr>
            <a:spLocks noChangeArrowheads="1"/>
          </p:cNvSpPr>
          <p:nvPr/>
        </p:nvSpPr>
        <p:spPr bwMode="auto">
          <a:xfrm>
            <a:off x="5181600" y="5257801"/>
            <a:ext cx="4651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=0</a:t>
            </a:r>
            <a:endParaRPr lang="en-US" sz="1400"/>
          </a:p>
        </p:txBody>
      </p:sp>
      <p:sp>
        <p:nvSpPr>
          <p:cNvPr id="47112" name="Rectangle 12"/>
          <p:cNvSpPr>
            <a:spLocks noChangeArrowheads="1"/>
          </p:cNvSpPr>
          <p:nvPr/>
        </p:nvSpPr>
        <p:spPr bwMode="auto">
          <a:xfrm>
            <a:off x="5168900" y="3771901"/>
            <a:ext cx="46513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i="1">
                <a:latin typeface="Times" charset="0"/>
                <a:cs typeface="Times" charset="0"/>
              </a:rPr>
              <a:t>v</a:t>
            </a:r>
            <a:r>
              <a:rPr lang="en-US" sz="1400">
                <a:latin typeface="Times" charset="0"/>
                <a:cs typeface="Times" charset="0"/>
              </a:rPr>
              <a:t>=1</a:t>
            </a:r>
            <a:endParaRPr lang="en-US" sz="1400"/>
          </a:p>
        </p:txBody>
      </p:sp>
      <p:sp>
        <p:nvSpPr>
          <p:cNvPr id="47113" name="Rectangle 13"/>
          <p:cNvSpPr>
            <a:spLocks noChangeArrowheads="1"/>
          </p:cNvSpPr>
          <p:nvPr/>
        </p:nvSpPr>
        <p:spPr bwMode="auto">
          <a:xfrm>
            <a:off x="3733801" y="4591051"/>
            <a:ext cx="4556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=0</a:t>
            </a:r>
            <a:endParaRPr lang="en-US" sz="1400"/>
          </a:p>
        </p:txBody>
      </p:sp>
      <p:sp>
        <p:nvSpPr>
          <p:cNvPr id="47114" name="Rectangle 14"/>
          <p:cNvSpPr>
            <a:spLocks noChangeArrowheads="1"/>
          </p:cNvSpPr>
          <p:nvPr/>
        </p:nvSpPr>
        <p:spPr bwMode="auto">
          <a:xfrm>
            <a:off x="4627563" y="4092575"/>
            <a:ext cx="455612"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i="1">
                <a:latin typeface="Times" charset="0"/>
                <a:cs typeface="Times" charset="0"/>
              </a:rPr>
              <a:t>s</a:t>
            </a:r>
            <a:r>
              <a:rPr lang="en-US" sz="1400">
                <a:latin typeface="Times" charset="0"/>
                <a:cs typeface="Times" charset="0"/>
              </a:rPr>
              <a:t>=1</a:t>
            </a:r>
            <a:endParaRPr lang="en-US" sz="1400"/>
          </a:p>
        </p:txBody>
      </p:sp>
      <p:sp>
        <p:nvSpPr>
          <p:cNvPr id="16" name="Arc 15"/>
          <p:cNvSpPr/>
          <p:nvPr/>
        </p:nvSpPr>
        <p:spPr>
          <a:xfrm rot="18640285">
            <a:off x="3157538" y="3916363"/>
            <a:ext cx="1824038" cy="1611313"/>
          </a:xfrm>
          <a:prstGeom prst="arc">
            <a:avLst/>
          </a:prstGeom>
          <a:ln>
            <a:solidFill>
              <a:srgbClr val="000000"/>
            </a:solidFill>
            <a:headEnd type="stealth"/>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7116" name="Rectangle 16"/>
          <p:cNvSpPr>
            <a:spLocks noChangeArrowheads="1"/>
          </p:cNvSpPr>
          <p:nvPr/>
        </p:nvSpPr>
        <p:spPr bwMode="auto">
          <a:xfrm>
            <a:off x="3851275" y="3579814"/>
            <a:ext cx="27443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i="1">
                <a:latin typeface="Times" charset="0"/>
                <a:cs typeface="Times" charset="0"/>
              </a:rPr>
              <a:t>h</a:t>
            </a:r>
            <a:endParaRPr lang="en-US" sz="1400"/>
          </a:p>
        </p:txBody>
      </p:sp>
      <p:sp>
        <p:nvSpPr>
          <p:cNvPr id="18" name="Rectangle 17"/>
          <p:cNvSpPr/>
          <p:nvPr/>
        </p:nvSpPr>
        <p:spPr>
          <a:xfrm>
            <a:off x="2074864" y="4559300"/>
            <a:ext cx="1159163" cy="338554"/>
          </a:xfrm>
          <a:prstGeom prst="rect">
            <a:avLst/>
          </a:prstGeom>
        </p:spPr>
        <p:txBody>
          <a:bodyPr wrap="none">
            <a:spAutoFit/>
          </a:bodyPr>
          <a:lstStyle/>
          <a:p>
            <a:pPr>
              <a:defRPr/>
            </a:pPr>
            <a:r>
              <a:rPr lang="en-US" sz="1600" dirty="0">
                <a:solidFill>
                  <a:schemeClr val="accent2">
                    <a:lumMod val="60000"/>
                    <a:lumOff val="40000"/>
                  </a:schemeClr>
                </a:solidFill>
              </a:rPr>
              <a:t>color wheel</a:t>
            </a:r>
          </a:p>
        </p:txBody>
      </p:sp>
      <p:sp>
        <p:nvSpPr>
          <p:cNvPr id="19" name="Rectangle 18"/>
          <p:cNvSpPr/>
          <p:nvPr/>
        </p:nvSpPr>
        <p:spPr>
          <a:xfrm>
            <a:off x="8955089" y="4419601"/>
            <a:ext cx="1409681" cy="830997"/>
          </a:xfrm>
          <a:prstGeom prst="rect">
            <a:avLst/>
          </a:prstGeom>
        </p:spPr>
        <p:txBody>
          <a:bodyPr wrap="none">
            <a:spAutoFit/>
          </a:bodyPr>
          <a:lstStyle/>
          <a:p>
            <a:pPr>
              <a:defRPr/>
            </a:pPr>
            <a:r>
              <a:rPr lang="en-US" sz="1600" dirty="0">
                <a:solidFill>
                  <a:schemeClr val="accent2">
                    <a:lumMod val="60000"/>
                    <a:lumOff val="40000"/>
                  </a:schemeClr>
                </a:solidFill>
              </a:rPr>
              <a:t>color wheel</a:t>
            </a:r>
          </a:p>
          <a:p>
            <a:pPr>
              <a:defRPr/>
            </a:pPr>
            <a:r>
              <a:rPr lang="en-US" sz="1600" dirty="0">
                <a:solidFill>
                  <a:schemeClr val="accent2">
                    <a:lumMod val="60000"/>
                    <a:lumOff val="40000"/>
                  </a:schemeClr>
                </a:solidFill>
              </a:rPr>
              <a:t>stretched onto</a:t>
            </a:r>
          </a:p>
          <a:p>
            <a:pPr>
              <a:defRPr/>
            </a:pPr>
            <a:r>
              <a:rPr lang="en-US" sz="1600" dirty="0">
                <a:solidFill>
                  <a:schemeClr val="accent2">
                    <a:lumMod val="60000"/>
                    <a:lumOff val="40000"/>
                  </a:schemeClr>
                </a:solidFill>
              </a:rPr>
              <a:t>a square</a:t>
            </a:r>
          </a:p>
        </p:txBody>
      </p:sp>
      <p:sp>
        <p:nvSpPr>
          <p:cNvPr id="17" name="Title 1"/>
          <p:cNvSpPr>
            <a:spLocks noGrp="1"/>
          </p:cNvSpPr>
          <p:nvPr>
            <p:ph type="title"/>
          </p:nvPr>
        </p:nvSpPr>
        <p:spPr>
          <a:xfrm>
            <a:off x="1524001" y="228600"/>
            <a:ext cx="8913813" cy="914400"/>
          </a:xfrm>
        </p:spPr>
        <p:txBody>
          <a:bodyPr>
            <a:normAutofit/>
          </a:bodyPr>
          <a:lstStyle/>
          <a:p>
            <a:r>
              <a:rPr lang="en-US" dirty="0">
                <a:latin typeface="Lato"/>
              </a:rPr>
              <a:t>HSV Color Space</a:t>
            </a:r>
          </a:p>
        </p:txBody>
      </p:sp>
    </p:spTree>
    <p:extLst>
      <p:ext uri="{BB962C8B-B14F-4D97-AF65-F5344CB8AC3E}">
        <p14:creationId xmlns:p14="http://schemas.microsoft.com/office/powerpoint/2010/main" val="247452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ato"/>
              </a:rPr>
              <a:t>Advantages and Disadvantages</a:t>
            </a:r>
          </a:p>
        </p:txBody>
      </p:sp>
      <p:pic>
        <p:nvPicPr>
          <p:cNvPr id="5" name="ClipArt Placeholder 4" descr="Unintuitive-rgb.png"/>
          <p:cNvPicPr>
            <a:picLocks noGrp="1" noChangeAspect="1"/>
          </p:cNvPicPr>
          <p:nvPr>
            <p:ph type="clipArt" sz="half" idx="1"/>
          </p:nvPr>
        </p:nvPicPr>
        <p:blipFill rotWithShape="1">
          <a:blip r:embed="rId2">
            <a:extLst>
              <a:ext uri="{28A0092B-C50C-407E-A947-70E740481C1C}">
                <a14:useLocalDpi xmlns:a14="http://schemas.microsoft.com/office/drawing/2010/main" val="0"/>
              </a:ext>
            </a:extLst>
          </a:blip>
          <a:srcRect t="-15486" b="-37401"/>
          <a:stretch/>
        </p:blipFill>
        <p:spPr>
          <a:xfrm>
            <a:off x="3233622" y="2081657"/>
            <a:ext cx="4038600" cy="987905"/>
          </a:xfrm>
        </p:spPr>
      </p:pic>
      <p:sp>
        <p:nvSpPr>
          <p:cNvPr id="4" name="Text Placeholder 3"/>
          <p:cNvSpPr>
            <a:spLocks noGrp="1"/>
          </p:cNvSpPr>
          <p:nvPr>
            <p:ph type="body" sz="half" idx="2"/>
          </p:nvPr>
        </p:nvSpPr>
        <p:spPr>
          <a:xfrm>
            <a:off x="1647479" y="1600201"/>
            <a:ext cx="8563322" cy="4525963"/>
          </a:xfrm>
        </p:spPr>
        <p:txBody>
          <a:bodyPr/>
          <a:lstStyle/>
          <a:p>
            <a:r>
              <a:rPr lang="en-US" dirty="0">
                <a:latin typeface="Lato"/>
              </a:rPr>
              <a:t>More intuitive than RGB</a:t>
            </a:r>
          </a:p>
          <a:p>
            <a:endParaRPr lang="en-US" dirty="0">
              <a:latin typeface="Lato"/>
            </a:endParaRPr>
          </a:p>
          <a:p>
            <a:endParaRPr lang="en-US" dirty="0">
              <a:latin typeface="Lato"/>
            </a:endParaRPr>
          </a:p>
          <a:p>
            <a:endParaRPr lang="en-US" dirty="0">
              <a:latin typeface="Lato"/>
            </a:endParaRPr>
          </a:p>
          <a:p>
            <a:endParaRPr lang="en-US" dirty="0">
              <a:latin typeface="Lato"/>
            </a:endParaRPr>
          </a:p>
          <a:p>
            <a:r>
              <a:rPr lang="en-US" dirty="0">
                <a:latin typeface="Lato"/>
              </a:rPr>
              <a:t>On the other hand it’s still not perceptually defined</a:t>
            </a:r>
          </a:p>
          <a:p>
            <a:pPr marL="457200" lvl="1" indent="0">
              <a:buNone/>
            </a:pPr>
            <a:endParaRPr lang="en-US" dirty="0">
              <a:latin typeface="Lato"/>
            </a:endParaRPr>
          </a:p>
          <a:p>
            <a:pPr marL="349250" lvl="1" indent="0">
              <a:buNone/>
            </a:pPr>
            <a:endParaRPr lang="en-US" dirty="0"/>
          </a:p>
          <a:p>
            <a:endParaRPr lang="en-US" dirty="0"/>
          </a:p>
          <a:p>
            <a:endParaRPr lang="en-US" dirty="0"/>
          </a:p>
          <a:p>
            <a:endParaRPr lang="en-US" dirty="0"/>
          </a:p>
          <a:p>
            <a:endParaRPr lang="en-US" dirty="0"/>
          </a:p>
        </p:txBody>
      </p:sp>
      <p:pic>
        <p:nvPicPr>
          <p:cNvPr id="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39331" y="1902096"/>
            <a:ext cx="1960563"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141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7" y="357589"/>
            <a:ext cx="8913813" cy="914400"/>
          </a:xfrm>
        </p:spPr>
        <p:txBody>
          <a:bodyPr>
            <a:normAutofit/>
          </a:bodyPr>
          <a:lstStyle/>
          <a:p>
            <a:r>
              <a:rPr lang="en-US" dirty="0"/>
              <a:t>RGB to HSV conversion</a:t>
            </a:r>
          </a:p>
        </p:txBody>
      </p:sp>
      <p:sp>
        <p:nvSpPr>
          <p:cNvPr id="3" name="Content Placeholder 2"/>
          <p:cNvSpPr>
            <a:spLocks noGrp="1"/>
          </p:cNvSpPr>
          <p:nvPr>
            <p:ph idx="1"/>
          </p:nvPr>
        </p:nvSpPr>
        <p:spPr>
          <a:xfrm>
            <a:off x="0" y="1438457"/>
            <a:ext cx="6977965" cy="5267143"/>
          </a:xfrm>
        </p:spPr>
        <p:txBody>
          <a:bodyPr>
            <a:normAutofit/>
          </a:bodyPr>
          <a:lstStyle/>
          <a:p>
            <a:pPr>
              <a:buNone/>
            </a:pPr>
            <a:endParaRPr lang="en-US" dirty="0"/>
          </a:p>
          <a:p>
            <a:r>
              <a:rPr lang="en-US" dirty="0"/>
              <a:t>Hue [0,360] is angle about color wheel</a:t>
            </a:r>
          </a:p>
          <a:p>
            <a:pPr lvl="1">
              <a:buNone/>
            </a:pPr>
            <a:r>
              <a:rPr lang="en-US" sz="2000" dirty="0"/>
              <a:t>0</a:t>
            </a:r>
            <a:r>
              <a:rPr lang="en-US" sz="2000" dirty="0">
                <a:latin typeface="Times New Roman"/>
                <a:cs typeface="Times New Roman"/>
                <a:sym typeface="Symbol"/>
              </a:rPr>
              <a:t></a:t>
            </a:r>
            <a:r>
              <a:rPr lang="en-US" sz="2000" dirty="0"/>
              <a:t> = red, 60</a:t>
            </a:r>
            <a:r>
              <a:rPr lang="en-US" sz="2000" dirty="0">
                <a:cs typeface="Times New Roman"/>
                <a:sym typeface="Symbol"/>
              </a:rPr>
              <a:t></a:t>
            </a:r>
            <a:r>
              <a:rPr lang="en-US" sz="2000" dirty="0"/>
              <a:t> = yellow, 120</a:t>
            </a:r>
            <a:r>
              <a:rPr lang="en-US" sz="2000" dirty="0">
                <a:cs typeface="Times New Roman"/>
                <a:sym typeface="Symbol"/>
              </a:rPr>
              <a:t></a:t>
            </a:r>
            <a:r>
              <a:rPr lang="en-US" sz="2000" dirty="0"/>
              <a:t> = green,</a:t>
            </a:r>
          </a:p>
          <a:p>
            <a:pPr lvl="1">
              <a:buNone/>
            </a:pPr>
            <a:r>
              <a:rPr lang="en-US" sz="2000" dirty="0"/>
              <a:t>180</a:t>
            </a:r>
            <a:r>
              <a:rPr lang="en-US" sz="2000" dirty="0">
                <a:cs typeface="Times New Roman"/>
                <a:sym typeface="Symbol"/>
              </a:rPr>
              <a:t></a:t>
            </a:r>
            <a:r>
              <a:rPr lang="en-US" sz="2000" dirty="0"/>
              <a:t> = cyan, 240</a:t>
            </a:r>
            <a:r>
              <a:rPr lang="en-US" sz="2000" dirty="0">
                <a:cs typeface="Times New Roman"/>
                <a:sym typeface="Symbol"/>
              </a:rPr>
              <a:t></a:t>
            </a:r>
            <a:r>
              <a:rPr lang="en-US" sz="2000" dirty="0"/>
              <a:t> = blue, 300</a:t>
            </a:r>
            <a:r>
              <a:rPr lang="en-US" sz="2000" dirty="0">
                <a:cs typeface="Times New Roman"/>
                <a:sym typeface="Symbol"/>
              </a:rPr>
              <a:t></a:t>
            </a:r>
            <a:r>
              <a:rPr lang="en-US" sz="2000" dirty="0"/>
              <a:t> = magenta</a:t>
            </a:r>
            <a:br>
              <a:rPr lang="en-US" sz="2000" dirty="0"/>
            </a:br>
            <a:endParaRPr lang="en-US" dirty="0"/>
          </a:p>
          <a:p>
            <a:r>
              <a:rPr lang="en-US" dirty="0"/>
              <a:t>Saturation [0,1] is distance from gray</a:t>
            </a:r>
          </a:p>
          <a:p>
            <a:pPr marL="457200" lvl="1" indent="0">
              <a:buNone/>
            </a:pPr>
            <a:r>
              <a:rPr lang="en-US" dirty="0"/>
              <a:t>S = (</a:t>
            </a:r>
            <a:r>
              <a:rPr lang="en-US" dirty="0" err="1"/>
              <a:t>maxRGB</a:t>
            </a:r>
            <a:r>
              <a:rPr lang="en-US" dirty="0"/>
              <a:t> – </a:t>
            </a:r>
            <a:r>
              <a:rPr lang="en-US" dirty="0" err="1"/>
              <a:t>minRGB</a:t>
            </a:r>
            <a:r>
              <a:rPr lang="en-US" dirty="0"/>
              <a:t>)/</a:t>
            </a:r>
            <a:r>
              <a:rPr lang="en-US" dirty="0" err="1"/>
              <a:t>maxRGB</a:t>
            </a:r>
            <a:br>
              <a:rPr lang="en-US" dirty="0"/>
            </a:br>
            <a:endParaRPr lang="en-US" dirty="0"/>
          </a:p>
          <a:p>
            <a:r>
              <a:rPr lang="en-US" dirty="0"/>
              <a:t>Value [0,1] is distance from black</a:t>
            </a:r>
          </a:p>
          <a:p>
            <a:pPr marL="457200" lvl="1" indent="0">
              <a:buNone/>
            </a:pPr>
            <a:r>
              <a:rPr lang="en-US" dirty="0"/>
              <a:t>V = </a:t>
            </a:r>
            <a:r>
              <a:rPr lang="en-US" dirty="0" err="1"/>
              <a:t>maxRGB</a:t>
            </a:r>
            <a:br>
              <a:rPr lang="en-US" dirty="0"/>
            </a:br>
            <a:endParaRPr lang="en-US" dirty="0"/>
          </a:p>
        </p:txBody>
      </p:sp>
      <p:pic>
        <p:nvPicPr>
          <p:cNvPr id="14338" name="Picture 2"/>
          <p:cNvPicPr>
            <a:picLocks noChangeAspect="1" noChangeArrowheads="1"/>
          </p:cNvPicPr>
          <p:nvPr/>
        </p:nvPicPr>
        <p:blipFill>
          <a:blip r:embed="rId3"/>
          <a:srcRect/>
          <a:stretch>
            <a:fillRect/>
          </a:stretch>
        </p:blipFill>
        <p:spPr bwMode="auto">
          <a:xfrm>
            <a:off x="6985000" y="152400"/>
            <a:ext cx="3454400" cy="2590800"/>
          </a:xfrm>
          <a:prstGeom prst="rect">
            <a:avLst/>
          </a:prstGeom>
          <a:noFill/>
          <a:ln w="9525">
            <a:noFill/>
            <a:miter lim="800000"/>
            <a:headEnd/>
            <a:tailEnd/>
          </a:ln>
          <a:effectLst/>
        </p:spPr>
      </p:pic>
      <p:sp>
        <p:nvSpPr>
          <p:cNvPr id="6" name="Rectangle 5"/>
          <p:cNvSpPr/>
          <p:nvPr/>
        </p:nvSpPr>
        <p:spPr bwMode="auto">
          <a:xfrm flipH="1">
            <a:off x="6934200" y="2743200"/>
            <a:ext cx="4038600" cy="1905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110000"/>
              </a:lnSpc>
              <a:spcBef>
                <a:spcPct val="20000"/>
              </a:spcBef>
              <a:spcAft>
                <a:spcPct val="0"/>
              </a:spcAft>
            </a:pPr>
            <a:r>
              <a:rPr lang="en-US" dirty="0">
                <a:latin typeface="Symbol" pitchFamily="18" charset="2"/>
              </a:rPr>
              <a:t>D</a:t>
            </a:r>
            <a:r>
              <a:rPr lang="en-US" dirty="0">
                <a:latin typeface="Times New Roman" pitchFamily="18" charset="0"/>
              </a:rPr>
              <a:t> = </a:t>
            </a:r>
            <a:r>
              <a:rPr lang="en-US" dirty="0" err="1">
                <a:latin typeface="Times New Roman" pitchFamily="18" charset="0"/>
              </a:rPr>
              <a:t>maxRGB</a:t>
            </a:r>
            <a:r>
              <a:rPr lang="en-US" dirty="0">
                <a:latin typeface="Times New Roman" pitchFamily="18" charset="0"/>
              </a:rPr>
              <a:t> – </a:t>
            </a:r>
            <a:r>
              <a:rPr lang="en-US" dirty="0" err="1">
                <a:latin typeface="Times New Roman" pitchFamily="18" charset="0"/>
              </a:rPr>
              <a:t>minRGB</a:t>
            </a:r>
            <a:endParaRPr lang="en-US" dirty="0">
              <a:latin typeface="Times New Roman" pitchFamily="18" charset="0"/>
            </a:endParaRP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R </a:t>
            </a:r>
            <a:r>
              <a:rPr lang="en-US" dirty="0">
                <a:latin typeface="Times New Roman" pitchFamily="18" charset="0"/>
                <a:sym typeface="Wingdings" pitchFamily="2" charset="2"/>
              </a:rPr>
              <a:t></a:t>
            </a:r>
            <a:r>
              <a:rPr lang="en-US" dirty="0">
                <a:latin typeface="Times New Roman" pitchFamily="18" charset="0"/>
              </a:rPr>
              <a:t> H = (G – B)/</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G </a:t>
            </a:r>
            <a:r>
              <a:rPr lang="en-US" dirty="0">
                <a:latin typeface="Times New Roman" pitchFamily="18" charset="0"/>
                <a:sym typeface="Wingdings" pitchFamily="2" charset="2"/>
              </a:rPr>
              <a:t></a:t>
            </a:r>
            <a:r>
              <a:rPr lang="en-US" dirty="0">
                <a:latin typeface="Times New Roman" pitchFamily="18" charset="0"/>
              </a:rPr>
              <a:t> H = 2+(B – R)/</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If </a:t>
            </a:r>
            <a:r>
              <a:rPr lang="en-US" dirty="0" err="1">
                <a:latin typeface="Times New Roman" pitchFamily="18" charset="0"/>
              </a:rPr>
              <a:t>maxRGB</a:t>
            </a:r>
            <a:r>
              <a:rPr lang="en-US" dirty="0">
                <a:latin typeface="Times New Roman" pitchFamily="18" charset="0"/>
              </a:rPr>
              <a:t> == B </a:t>
            </a:r>
            <a:r>
              <a:rPr lang="en-US" dirty="0">
                <a:latin typeface="Times New Roman" pitchFamily="18" charset="0"/>
                <a:sym typeface="Wingdings" pitchFamily="2" charset="2"/>
              </a:rPr>
              <a:t></a:t>
            </a:r>
            <a:r>
              <a:rPr lang="en-US" dirty="0">
                <a:latin typeface="Times New Roman" pitchFamily="18" charset="0"/>
              </a:rPr>
              <a:t> H =4+ (R – G)/</a:t>
            </a:r>
            <a:r>
              <a:rPr lang="en-US" dirty="0">
                <a:latin typeface="Symbol" pitchFamily="18" charset="2"/>
              </a:rPr>
              <a:t>D</a:t>
            </a:r>
          </a:p>
          <a:p>
            <a:pPr eaLnBrk="0" fontAlgn="base" hangingPunct="0">
              <a:lnSpc>
                <a:spcPct val="110000"/>
              </a:lnSpc>
              <a:spcBef>
                <a:spcPct val="20000"/>
              </a:spcBef>
              <a:spcAft>
                <a:spcPct val="0"/>
              </a:spcAft>
            </a:pPr>
            <a:r>
              <a:rPr lang="en-US" dirty="0">
                <a:latin typeface="Times New Roman" pitchFamily="18" charset="0"/>
              </a:rPr>
              <a:t>H = (60*H) mod 360</a:t>
            </a:r>
            <a:endParaRPr lang="en-US" dirty="0">
              <a:latin typeface="Symbol" pitchFamily="18" charset="2"/>
            </a:endParaRPr>
          </a:p>
          <a:p>
            <a:pPr eaLnBrk="0" fontAlgn="base" hangingPunct="0">
              <a:lnSpc>
                <a:spcPct val="110000"/>
              </a:lnSpc>
              <a:spcBef>
                <a:spcPct val="20000"/>
              </a:spcBef>
              <a:spcAft>
                <a:spcPct val="0"/>
              </a:spcAft>
            </a:pPr>
            <a:endParaRPr lang="en-US" dirty="0">
              <a:latin typeface="Times New Roman" pitchFamily="18" charset="0"/>
            </a:endParaRPr>
          </a:p>
        </p:txBody>
      </p:sp>
      <p:sp>
        <p:nvSpPr>
          <p:cNvPr id="4" name="Rectangle 3"/>
          <p:cNvSpPr/>
          <p:nvPr/>
        </p:nvSpPr>
        <p:spPr>
          <a:xfrm>
            <a:off x="9648056" y="2237602"/>
            <a:ext cx="867545" cy="276999"/>
          </a:xfrm>
          <a:prstGeom prst="rect">
            <a:avLst/>
          </a:prstGeom>
        </p:spPr>
        <p:txBody>
          <a:bodyPr wrap="none">
            <a:spAutoFit/>
          </a:bodyPr>
          <a:lstStyle/>
          <a:p>
            <a:r>
              <a:rPr lang="en-US" sz="1200" dirty="0"/>
              <a:t>Eric Pierce</a:t>
            </a:r>
          </a:p>
        </p:txBody>
      </p:sp>
    </p:spTree>
    <p:extLst>
      <p:ext uri="{BB962C8B-B14F-4D97-AF65-F5344CB8AC3E}">
        <p14:creationId xmlns:p14="http://schemas.microsoft.com/office/powerpoint/2010/main" val="400908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288"/>
            <a:ext cx="10972800" cy="1143000"/>
          </a:xfrm>
        </p:spPr>
        <p:txBody>
          <a:bodyPr/>
          <a:lstStyle/>
          <a:p>
            <a:r>
              <a:rPr lang="en-US" dirty="0">
                <a:latin typeface="Lato" panose="020F0502020204030203"/>
              </a:rPr>
              <a:t>HSV to RGB - </a:t>
            </a:r>
            <a:r>
              <a:rPr lang="en-US" dirty="0" err="1">
                <a:latin typeface="Lato" panose="020F0502020204030203"/>
              </a:rPr>
              <a:t>wikipedia</a:t>
            </a:r>
            <a:endParaRPr lang="en-US" dirty="0"/>
          </a:p>
        </p:txBody>
      </p:sp>
      <p:pic>
        <p:nvPicPr>
          <p:cNvPr id="3" name="Picture 2">
            <a:extLst>
              <a:ext uri="{FF2B5EF4-FFF2-40B4-BE49-F238E27FC236}">
                <a16:creationId xmlns:a16="http://schemas.microsoft.com/office/drawing/2014/main" id="{B8DBB337-03F4-48CF-9302-0B44B87E8BDF}"/>
              </a:ext>
            </a:extLst>
          </p:cNvPr>
          <p:cNvPicPr>
            <a:picLocks noChangeAspect="1"/>
          </p:cNvPicPr>
          <p:nvPr/>
        </p:nvPicPr>
        <p:blipFill>
          <a:blip r:embed="rId2"/>
          <a:stretch>
            <a:fillRect/>
          </a:stretch>
        </p:blipFill>
        <p:spPr>
          <a:xfrm>
            <a:off x="0" y="1486244"/>
            <a:ext cx="12192000" cy="5632426"/>
          </a:xfrm>
          <a:prstGeom prst="rect">
            <a:avLst/>
          </a:prstGeom>
        </p:spPr>
      </p:pic>
    </p:spTree>
    <p:extLst>
      <p:ext uri="{BB962C8B-B14F-4D97-AF65-F5344CB8AC3E}">
        <p14:creationId xmlns:p14="http://schemas.microsoft.com/office/powerpoint/2010/main" val="380817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D275-8F2C-4343-B430-4FBC20AB965A}"/>
              </a:ext>
            </a:extLst>
          </p:cNvPr>
          <p:cNvSpPr>
            <a:spLocks noGrp="1"/>
          </p:cNvSpPr>
          <p:nvPr>
            <p:ph type="title"/>
          </p:nvPr>
        </p:nvSpPr>
        <p:spPr/>
        <p:txBody>
          <a:bodyPr/>
          <a:lstStyle/>
          <a:p>
            <a:r>
              <a:rPr lang="en-US" dirty="0">
                <a:latin typeface="Lato"/>
              </a:rPr>
              <a:t>HSL Color Space</a:t>
            </a:r>
          </a:p>
        </p:txBody>
      </p:sp>
      <p:pic>
        <p:nvPicPr>
          <p:cNvPr id="5" name="Online Image Placeholder 4">
            <a:extLst>
              <a:ext uri="{FF2B5EF4-FFF2-40B4-BE49-F238E27FC236}">
                <a16:creationId xmlns:a16="http://schemas.microsoft.com/office/drawing/2014/main" id="{1E5B0101-CBF5-4387-BF24-F54BA218E1DB}"/>
              </a:ext>
            </a:extLst>
          </p:cNvPr>
          <p:cNvPicPr>
            <a:picLocks noGrp="1" noChangeAspect="1"/>
          </p:cNvPicPr>
          <p:nvPr>
            <p:ph type="clipArt" sz="half" idx="1"/>
          </p:nvPr>
        </p:nvPicPr>
        <p:blipFill>
          <a:blip r:embed="rId2"/>
          <a:stretch>
            <a:fillRect/>
          </a:stretch>
        </p:blipFill>
        <p:spPr>
          <a:xfrm>
            <a:off x="609600" y="1843881"/>
            <a:ext cx="5384800" cy="4038600"/>
          </a:xfrm>
          <a:prstGeom prst="rect">
            <a:avLst/>
          </a:prstGeom>
        </p:spPr>
      </p:pic>
      <p:sp>
        <p:nvSpPr>
          <p:cNvPr id="4" name="Text Placeholder 3">
            <a:extLst>
              <a:ext uri="{FF2B5EF4-FFF2-40B4-BE49-F238E27FC236}">
                <a16:creationId xmlns:a16="http://schemas.microsoft.com/office/drawing/2014/main" id="{4E82B4F5-7EBD-433E-B310-246D61802D12}"/>
              </a:ext>
            </a:extLst>
          </p:cNvPr>
          <p:cNvSpPr>
            <a:spLocks noGrp="1"/>
          </p:cNvSpPr>
          <p:nvPr>
            <p:ph type="body" sz="half" idx="2"/>
          </p:nvPr>
        </p:nvSpPr>
        <p:spPr>
          <a:xfrm>
            <a:off x="6197600" y="1600201"/>
            <a:ext cx="5639266" cy="4525963"/>
          </a:xfrm>
        </p:spPr>
        <p:txBody>
          <a:bodyPr/>
          <a:lstStyle/>
          <a:p>
            <a:r>
              <a:rPr lang="en-US" dirty="0"/>
              <a:t>Hue, Saturation, and Lightness</a:t>
            </a:r>
          </a:p>
          <a:p>
            <a:r>
              <a:rPr lang="en-US" dirty="0"/>
              <a:t>Similar to HSV….but….</a:t>
            </a:r>
          </a:p>
          <a:p>
            <a:r>
              <a:rPr lang="en-US" dirty="0"/>
              <a:t>Saturated colors (S=1) occur at L = ½</a:t>
            </a:r>
          </a:p>
          <a:p>
            <a:r>
              <a:rPr lang="en-US" dirty="0"/>
              <a:t>Often uses with S and L in [0,100]</a:t>
            </a:r>
          </a:p>
          <a:p>
            <a:pPr lvl="1"/>
            <a:r>
              <a:rPr lang="en-US" dirty="0"/>
              <a:t>Saturation at L =50</a:t>
            </a:r>
          </a:p>
          <a:p>
            <a:r>
              <a:rPr lang="en-US" dirty="0"/>
              <a:t>Visualized as a double cone </a:t>
            </a:r>
          </a:p>
          <a:p>
            <a:endParaRPr lang="en-US" dirty="0"/>
          </a:p>
          <a:p>
            <a:endParaRPr lang="en-US" dirty="0"/>
          </a:p>
        </p:txBody>
      </p:sp>
      <p:pic>
        <p:nvPicPr>
          <p:cNvPr id="6" name="Picture 5">
            <a:extLst>
              <a:ext uri="{FF2B5EF4-FFF2-40B4-BE49-F238E27FC236}">
                <a16:creationId xmlns:a16="http://schemas.microsoft.com/office/drawing/2014/main" id="{3170E11F-DD7C-4566-A5F8-C837A65D0300}"/>
              </a:ext>
            </a:extLst>
          </p:cNvPr>
          <p:cNvPicPr>
            <a:picLocks noChangeAspect="1"/>
          </p:cNvPicPr>
          <p:nvPr/>
        </p:nvPicPr>
        <p:blipFill>
          <a:blip r:embed="rId3"/>
          <a:stretch>
            <a:fillRect/>
          </a:stretch>
        </p:blipFill>
        <p:spPr>
          <a:xfrm>
            <a:off x="7675927" y="4609357"/>
            <a:ext cx="1954460" cy="1974005"/>
          </a:xfrm>
          <a:prstGeom prst="rect">
            <a:avLst/>
          </a:prstGeom>
        </p:spPr>
      </p:pic>
    </p:spTree>
    <p:extLst>
      <p:ext uri="{BB962C8B-B14F-4D97-AF65-F5344CB8AC3E}">
        <p14:creationId xmlns:p14="http://schemas.microsoft.com/office/powerpoint/2010/main" val="18377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19" y="1376153"/>
            <a:ext cx="2339340"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dirty="0">
                <a:solidFill>
                  <a:srgbClr val="FFFFFF"/>
                </a:solidFill>
                <a:latin typeface="Century Gothic"/>
                <a:cs typeface="Century Gothic"/>
              </a:rPr>
              <a:t>Adds</a:t>
            </a:r>
            <a:endParaRPr sz="3600">
              <a:latin typeface="Century Gothic"/>
              <a:cs typeface="Century Gothic"/>
            </a:endParaRPr>
          </a:p>
        </p:txBody>
      </p:sp>
      <p:sp>
        <p:nvSpPr>
          <p:cNvPr id="4" name="object 4"/>
          <p:cNvSpPr/>
          <p:nvPr/>
        </p:nvSpPr>
        <p:spPr>
          <a:xfrm>
            <a:off x="1954043" y="1114425"/>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11543" y="1114425"/>
            <a:ext cx="1714498" cy="231457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103031" y="2059605"/>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8" name="object 8"/>
          <p:cNvSpPr txBox="1"/>
          <p:nvPr/>
        </p:nvSpPr>
        <p:spPr>
          <a:xfrm>
            <a:off x="6998631" y="2059605"/>
            <a:ext cx="300355" cy="553998"/>
          </a:xfrm>
          <a:prstGeom prst="rect">
            <a:avLst/>
          </a:prstGeom>
        </p:spPr>
        <p:txBody>
          <a:bodyPr vert="horz" wrap="square" lIns="0" tIns="0" rIns="0" bIns="0" rtlCol="0">
            <a:spAutoFit/>
          </a:bodyPr>
          <a:lstStyle/>
          <a:p>
            <a:pPr marL="12700"/>
            <a:r>
              <a:rPr sz="3600" b="1" dirty="0">
                <a:latin typeface="Century Gothic"/>
                <a:cs typeface="Century Gothic"/>
              </a:rPr>
              <a:t>=</a:t>
            </a:r>
            <a:endParaRPr sz="3600">
              <a:latin typeface="Century Gothic"/>
              <a:cs typeface="Century Gothic"/>
            </a:endParaRPr>
          </a:p>
        </p:txBody>
      </p:sp>
      <p:sp>
        <p:nvSpPr>
          <p:cNvPr id="9" name="object 9"/>
          <p:cNvSpPr/>
          <p:nvPr/>
        </p:nvSpPr>
        <p:spPr>
          <a:xfrm>
            <a:off x="7669041" y="1066799"/>
            <a:ext cx="1754776" cy="2362200"/>
          </a:xfrm>
          <a:prstGeom prst="rect">
            <a:avLst/>
          </a:prstGeom>
          <a:blipFill>
            <a:blip r:embed="rId5"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A747FCE9-2C4E-40C5-8C2F-A39C6EAA95A9}"/>
              </a:ext>
            </a:extLst>
          </p:cNvPr>
          <p:cNvPicPr>
            <a:picLocks noChangeAspect="1"/>
          </p:cNvPicPr>
          <p:nvPr/>
        </p:nvPicPr>
        <p:blipFill>
          <a:blip r:embed="rId6"/>
          <a:stretch>
            <a:fillRect/>
          </a:stretch>
        </p:blipFill>
        <p:spPr>
          <a:xfrm>
            <a:off x="1954043" y="3621716"/>
            <a:ext cx="7651143" cy="768163"/>
          </a:xfrm>
          <a:prstGeom prst="rect">
            <a:avLst/>
          </a:prstGeom>
        </p:spPr>
      </p:pic>
      <p:sp>
        <p:nvSpPr>
          <p:cNvPr id="11" name="TextBox 10">
            <a:extLst>
              <a:ext uri="{FF2B5EF4-FFF2-40B4-BE49-F238E27FC236}">
                <a16:creationId xmlns:a16="http://schemas.microsoft.com/office/drawing/2014/main" id="{8A5914D2-E754-42EA-A311-129C038EBAD1}"/>
              </a:ext>
            </a:extLst>
          </p:cNvPr>
          <p:cNvSpPr txBox="1"/>
          <p:nvPr/>
        </p:nvSpPr>
        <p:spPr>
          <a:xfrm>
            <a:off x="1919381" y="371618"/>
            <a:ext cx="7475314" cy="584775"/>
          </a:xfrm>
          <a:prstGeom prst="rect">
            <a:avLst/>
          </a:prstGeom>
          <a:noFill/>
        </p:spPr>
        <p:txBody>
          <a:bodyPr wrap="square" rtlCol="0">
            <a:spAutoFit/>
          </a:bodyPr>
          <a:lstStyle/>
          <a:p>
            <a:r>
              <a:rPr lang="en-US" sz="3200" dirty="0">
                <a:latin typeface="Lato"/>
              </a:rPr>
              <a:t>Fun with the Additive Property of Light</a:t>
            </a:r>
          </a:p>
        </p:txBody>
      </p:sp>
      <p:pic>
        <p:nvPicPr>
          <p:cNvPr id="2" name="Picture 1">
            <a:extLst>
              <a:ext uri="{FF2B5EF4-FFF2-40B4-BE49-F238E27FC236}">
                <a16:creationId xmlns:a16="http://schemas.microsoft.com/office/drawing/2014/main" id="{D321402D-F76E-4BB6-BE6C-DC568F6D72B5}"/>
              </a:ext>
            </a:extLst>
          </p:cNvPr>
          <p:cNvPicPr>
            <a:picLocks noChangeAspect="1"/>
          </p:cNvPicPr>
          <p:nvPr/>
        </p:nvPicPr>
        <p:blipFill>
          <a:blip r:embed="rId7"/>
          <a:stretch>
            <a:fillRect/>
          </a:stretch>
        </p:blipFill>
        <p:spPr>
          <a:xfrm>
            <a:off x="122829" y="5106013"/>
            <a:ext cx="12192000" cy="1701949"/>
          </a:xfrm>
          <a:prstGeom prst="rect">
            <a:avLst/>
          </a:prstGeom>
        </p:spPr>
      </p:pic>
      <p:sp>
        <p:nvSpPr>
          <p:cNvPr id="12" name="TextBox 11">
            <a:extLst>
              <a:ext uri="{FF2B5EF4-FFF2-40B4-BE49-F238E27FC236}">
                <a16:creationId xmlns:a16="http://schemas.microsoft.com/office/drawing/2014/main" id="{4B20D83C-7F56-4424-8DC0-C175FD3B639F}"/>
              </a:ext>
            </a:extLst>
          </p:cNvPr>
          <p:cNvSpPr txBox="1"/>
          <p:nvPr/>
        </p:nvSpPr>
        <p:spPr>
          <a:xfrm>
            <a:off x="122829" y="4654341"/>
            <a:ext cx="7956645" cy="369332"/>
          </a:xfrm>
          <a:prstGeom prst="rect">
            <a:avLst/>
          </a:prstGeom>
          <a:noFill/>
        </p:spPr>
        <p:txBody>
          <a:bodyPr wrap="square" rtlCol="0">
            <a:spAutoFit/>
          </a:bodyPr>
          <a:lstStyle/>
          <a:p>
            <a:r>
              <a:rPr lang="en-US" b="1" dirty="0" err="1"/>
              <a:t>Grassmann’s</a:t>
            </a:r>
            <a:r>
              <a:rPr lang="en-US" b="1" dirty="0"/>
              <a:t> Laws (color science)</a:t>
            </a:r>
          </a:p>
        </p:txBody>
      </p:sp>
    </p:spTree>
    <p:extLst>
      <p:ext uri="{BB962C8B-B14F-4D97-AF65-F5344CB8AC3E}">
        <p14:creationId xmlns:p14="http://schemas.microsoft.com/office/powerpoint/2010/main" val="100544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2D23-EBAC-4462-9371-BCDA05D96EE8}"/>
              </a:ext>
            </a:extLst>
          </p:cNvPr>
          <p:cNvSpPr>
            <a:spLocks noGrp="1"/>
          </p:cNvSpPr>
          <p:nvPr>
            <p:ph type="title"/>
          </p:nvPr>
        </p:nvSpPr>
        <p:spPr>
          <a:xfrm>
            <a:off x="0" y="-331066"/>
            <a:ext cx="10515600" cy="1325563"/>
          </a:xfrm>
        </p:spPr>
        <p:txBody>
          <a:bodyPr/>
          <a:lstStyle/>
          <a:p>
            <a:r>
              <a:rPr lang="en-US" dirty="0"/>
              <a:t>Paul </a:t>
            </a:r>
            <a:r>
              <a:rPr lang="en-US" dirty="0" err="1"/>
              <a:t>Debevec</a:t>
            </a:r>
            <a:endParaRPr lang="en-US" dirty="0"/>
          </a:p>
        </p:txBody>
      </p:sp>
      <p:sp>
        <p:nvSpPr>
          <p:cNvPr id="3" name="Content Placeholder 2">
            <a:extLst>
              <a:ext uri="{FF2B5EF4-FFF2-40B4-BE49-F238E27FC236}">
                <a16:creationId xmlns:a16="http://schemas.microsoft.com/office/drawing/2014/main" id="{5FDB4B9A-62F5-4329-B728-AF9595AB89E2}"/>
              </a:ext>
            </a:extLst>
          </p:cNvPr>
          <p:cNvSpPr>
            <a:spLocks noGrp="1"/>
          </p:cNvSpPr>
          <p:nvPr>
            <p:ph idx="1"/>
          </p:nvPr>
        </p:nvSpPr>
        <p:spPr>
          <a:xfrm>
            <a:off x="545284" y="3926047"/>
            <a:ext cx="9910894" cy="3366651"/>
          </a:xfrm>
        </p:spPr>
        <p:txBody>
          <a:bodyPr>
            <a:normAutofit/>
          </a:bodyPr>
          <a:lstStyle/>
          <a:p>
            <a:pPr marL="0" indent="0">
              <a:buNone/>
            </a:pPr>
            <a:r>
              <a:rPr lang="en-US" sz="1600" b="1" dirty="0"/>
              <a:t>Bio:</a:t>
            </a:r>
            <a:r>
              <a:rPr lang="en-US" sz="1600" dirty="0"/>
              <a:t> Paul </a:t>
            </a:r>
            <a:r>
              <a:rPr lang="en-US" sz="1600" dirty="0" err="1"/>
              <a:t>Debevec</a:t>
            </a:r>
            <a:r>
              <a:rPr lang="en-US" sz="1600" dirty="0"/>
              <a:t> is a Senior Scientist at Google VR and an adjunct research professor at the USC Institute for Creative Technologies in Los Angeles. Paul a graduate of Urbana's University High School received his Ph.D. in Computer Science from UC Berkeley in 1996, where his thesis presented Façade, an image-based modeling and rendering system for creating photoreal architectural models from photographs. Using Façade he led the creation of virtual cinematography of the Berkeley campus for his 1997 film The Campanile Movie whose techniques were used to create virtual backgrounds in </a:t>
            </a:r>
            <a:r>
              <a:rPr lang="en-US" sz="1600" i="1" dirty="0"/>
              <a:t>The Matrix</a:t>
            </a:r>
            <a:r>
              <a:rPr lang="en-US" sz="1600" dirty="0"/>
              <a:t>. </a:t>
            </a:r>
            <a:r>
              <a:rPr lang="en-US" sz="1600" dirty="0" err="1"/>
              <a:t>Debevec</a:t>
            </a:r>
            <a:r>
              <a:rPr lang="en-US" sz="1600" dirty="0"/>
              <a:t> pioneered high dynamic range image-based lighting techniques. At USC ICT, he continued the development of Light Stage devices for recording geometry and appearance and helped create new 3D Display devices for telepresence and teleconferencing.  His work has received two Academy Awards for Scientific and Technical Achievement, the SMPTE Progress Medal, and the ACM SIGGRAPH Significant New Researcher Award.  </a:t>
            </a:r>
            <a:r>
              <a:rPr lang="en-US" sz="1600" dirty="0">
                <a:hlinkClick r:id="rId2"/>
              </a:rPr>
              <a:t>http://www.debevec.org/</a:t>
            </a:r>
            <a:endParaRPr lang="en-US" sz="1600" dirty="0"/>
          </a:p>
        </p:txBody>
      </p:sp>
      <p:pic>
        <p:nvPicPr>
          <p:cNvPr id="3074" name="Picture 2" descr="https://physics.illinois.edu/signage/SPE2019Debevec.jpg">
            <a:extLst>
              <a:ext uri="{FF2B5EF4-FFF2-40B4-BE49-F238E27FC236}">
                <a16:creationId xmlns:a16="http://schemas.microsoft.com/office/drawing/2014/main" id="{BD53099A-4EBF-40D3-A1E0-F3CF3020F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168" y="734567"/>
            <a:ext cx="5340068" cy="30037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auldebevec.com/Images/Debevec-ForeFront.png">
            <a:extLst>
              <a:ext uri="{FF2B5EF4-FFF2-40B4-BE49-F238E27FC236}">
                <a16:creationId xmlns:a16="http://schemas.microsoft.com/office/drawing/2014/main" id="{120A8C24-8415-4C8E-BC93-EA7B5A93C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734567"/>
            <a:ext cx="2372163" cy="306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712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021" y="461754"/>
            <a:ext cx="249618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5" dirty="0">
                <a:solidFill>
                  <a:srgbClr val="FFFFFF"/>
                </a:solidFill>
                <a:latin typeface="Century Gothic"/>
                <a:cs typeface="Century Gothic"/>
              </a:rPr>
              <a:t> </a:t>
            </a:r>
            <a:r>
              <a:rPr sz="3600" spc="-25" dirty="0">
                <a:solidFill>
                  <a:srgbClr val="FFFFFF"/>
                </a:solidFill>
                <a:latin typeface="Century Gothic"/>
                <a:cs typeface="Century Gothic"/>
              </a:rPr>
              <a:t>S</a:t>
            </a:r>
            <a:r>
              <a:rPr sz="3600" spc="-15" dirty="0">
                <a:solidFill>
                  <a:srgbClr val="FFFFFF"/>
                </a:solidFill>
                <a:latin typeface="Century Gothic"/>
                <a:cs typeface="Century Gothic"/>
              </a:rPr>
              <a:t>t</a:t>
            </a:r>
            <a:r>
              <a:rPr sz="3600" dirty="0">
                <a:solidFill>
                  <a:srgbClr val="FFFFFF"/>
                </a:solidFill>
                <a:latin typeface="Century Gothic"/>
                <a:cs typeface="Century Gothic"/>
              </a:rPr>
              <a:t>a</a:t>
            </a:r>
            <a:r>
              <a:rPr sz="3600" spc="-25" dirty="0">
                <a:solidFill>
                  <a:srgbClr val="FFFFFF"/>
                </a:solidFill>
                <a:latin typeface="Century Gothic"/>
                <a:cs typeface="Century Gothic"/>
              </a:rPr>
              <a:t>ge</a:t>
            </a:r>
            <a:endParaRPr sz="3600">
              <a:latin typeface="Century Gothic"/>
              <a:cs typeface="Century Gothic"/>
            </a:endParaRPr>
          </a:p>
        </p:txBody>
      </p:sp>
      <p:sp>
        <p:nvSpPr>
          <p:cNvPr id="4" name="object 4"/>
          <p:cNvSpPr/>
          <p:nvPr/>
        </p:nvSpPr>
        <p:spPr>
          <a:xfrm>
            <a:off x="1676400" y="1682337"/>
            <a:ext cx="4348130" cy="50994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96000" y="140887"/>
            <a:ext cx="4495798" cy="6640913"/>
          </a:xfrm>
          <a:prstGeom prst="rect">
            <a:avLst/>
          </a:prstGeom>
          <a:blipFill>
            <a:blip r:embed="rId4"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2F39140-FC28-429F-A3A6-C62E5A97E073}"/>
              </a:ext>
            </a:extLst>
          </p:cNvPr>
          <p:cNvSpPr txBox="1"/>
          <p:nvPr/>
        </p:nvSpPr>
        <p:spPr>
          <a:xfrm>
            <a:off x="787078" y="461754"/>
            <a:ext cx="5034988" cy="923330"/>
          </a:xfrm>
          <a:prstGeom prst="rect">
            <a:avLst/>
          </a:prstGeom>
          <a:noFill/>
        </p:spPr>
        <p:txBody>
          <a:bodyPr wrap="square" rtlCol="0">
            <a:spAutoFit/>
          </a:bodyPr>
          <a:lstStyle/>
          <a:p>
            <a:r>
              <a:rPr lang="en-US" sz="5400" dirty="0"/>
              <a:t>Light Stage</a:t>
            </a:r>
          </a:p>
        </p:txBody>
      </p:sp>
    </p:spTree>
    <p:extLst>
      <p:ext uri="{BB962C8B-B14F-4D97-AF65-F5344CB8AC3E}">
        <p14:creationId xmlns:p14="http://schemas.microsoft.com/office/powerpoint/2010/main" val="211971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101" y="325992"/>
            <a:ext cx="8913813" cy="914400"/>
          </a:xfrm>
        </p:spPr>
        <p:txBody>
          <a:bodyPr/>
          <a:lstStyle/>
          <a:p>
            <a:r>
              <a:rPr lang="en-US" dirty="0"/>
              <a:t>Color is Weird</a:t>
            </a:r>
          </a:p>
        </p:txBody>
      </p:sp>
      <p:pic>
        <p:nvPicPr>
          <p:cNvPr id="4" name="Picture 3" descr="ch93091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695" y="1258371"/>
            <a:ext cx="7111881" cy="5013876"/>
          </a:xfrm>
          <a:prstGeom prst="rect">
            <a:avLst/>
          </a:prstGeom>
        </p:spPr>
      </p:pic>
    </p:spTree>
    <p:extLst>
      <p:ext uri="{BB962C8B-B14F-4D97-AF65-F5344CB8AC3E}">
        <p14:creationId xmlns:p14="http://schemas.microsoft.com/office/powerpoint/2010/main" val="29653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59200"/>
            <a:ext cx="10515600" cy="737419"/>
          </a:xfrm>
          <a:prstGeom prst="rect">
            <a:avLst/>
          </a:prstGeom>
        </p:spPr>
        <p:txBody>
          <a:bodyPr vert="horz" wrap="square" lIns="0" tIns="59727" rIns="0" bIns="0" rtlCol="0" anchor="ctr">
            <a:spAutoFit/>
          </a:bodyPr>
          <a:lstStyle/>
          <a:p>
            <a:pPr marL="12700">
              <a:lnSpc>
                <a:spcPct val="100000"/>
              </a:lnSpc>
            </a:pPr>
            <a:r>
              <a:rPr spc="-25" dirty="0"/>
              <a:t>Poi</a:t>
            </a:r>
            <a:r>
              <a:rPr spc="-20" dirty="0"/>
              <a:t>nt</a:t>
            </a:r>
            <a:r>
              <a:rPr spc="-5" dirty="0"/>
              <a:t> </a:t>
            </a:r>
            <a:r>
              <a:rPr spc="-20" dirty="0"/>
              <a:t>L</a:t>
            </a:r>
            <a:r>
              <a:rPr dirty="0"/>
              <a:t>i</a:t>
            </a:r>
            <a:r>
              <a:rPr spc="-20" dirty="0"/>
              <a:t>ght</a:t>
            </a:r>
            <a:r>
              <a:rPr spc="-5" dirty="0"/>
              <a:t> </a:t>
            </a:r>
            <a:r>
              <a:rPr spc="-25" dirty="0"/>
              <a:t>Sou</a:t>
            </a:r>
            <a:r>
              <a:rPr spc="-40" dirty="0"/>
              <a:t>r</a:t>
            </a:r>
            <a:r>
              <a:rPr spc="-25" dirty="0"/>
              <a:t>ce</a:t>
            </a:r>
            <a:r>
              <a:rPr dirty="0"/>
              <a:t>s</a:t>
            </a:r>
          </a:p>
        </p:txBody>
      </p:sp>
      <p:sp>
        <p:nvSpPr>
          <p:cNvPr id="4" name="object 4"/>
          <p:cNvSpPr/>
          <p:nvPr/>
        </p:nvSpPr>
        <p:spPr>
          <a:xfrm>
            <a:off x="1676400" y="1600201"/>
            <a:ext cx="1714500" cy="23145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7100" y="1600201"/>
            <a:ext cx="1714500" cy="23145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57800" y="1600201"/>
            <a:ext cx="1714498" cy="23145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048500" y="1600201"/>
            <a:ext cx="1714498" cy="231457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839200" y="1600201"/>
            <a:ext cx="1714498" cy="231457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9624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505200" y="3962400"/>
            <a:ext cx="1676398"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92090" y="39624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86600" y="39624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839200" y="39624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962548"/>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endParaRPr>
              <a:latin typeface="Century Gothic"/>
              <a:cs typeface="Century Gothic"/>
            </a:endParaRPr>
          </a:p>
        </p:txBody>
      </p:sp>
    </p:spTree>
    <p:extLst>
      <p:ext uri="{BB962C8B-B14F-4D97-AF65-F5344CB8AC3E}">
        <p14:creationId xmlns:p14="http://schemas.microsoft.com/office/powerpoint/2010/main" val="203285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852420" y="464154"/>
            <a:ext cx="4107179" cy="492443"/>
          </a:xfrm>
          <a:prstGeom prst="rect">
            <a:avLst/>
          </a:prstGeom>
        </p:spPr>
        <p:txBody>
          <a:bodyPr vert="horz" wrap="square" lIns="0" tIns="0" rIns="0" bIns="0" rtlCol="0">
            <a:spAutoFit/>
          </a:bodyPr>
          <a:lstStyle/>
          <a:p>
            <a:pPr marL="12700"/>
            <a:r>
              <a:rPr sz="3200" spc="-5" dirty="0">
                <a:solidFill>
                  <a:srgbClr val="FFFFFF"/>
                </a:solidFill>
                <a:latin typeface="Century Gothic"/>
                <a:cs typeface="Century Gothic"/>
              </a:rPr>
              <a:t>E</a:t>
            </a:r>
            <a:r>
              <a:rPr sz="3200" spc="-20" dirty="0">
                <a:solidFill>
                  <a:srgbClr val="FFFFFF"/>
                </a:solidFill>
                <a:latin typeface="Century Gothic"/>
                <a:cs typeface="Century Gothic"/>
              </a:rPr>
              <a:t>n</a:t>
            </a:r>
            <a:r>
              <a:rPr sz="3200" dirty="0">
                <a:solidFill>
                  <a:srgbClr val="FFFFFF"/>
                </a:solidFill>
                <a:latin typeface="Century Gothic"/>
                <a:cs typeface="Century Gothic"/>
              </a:rPr>
              <a:t>vi</a:t>
            </a:r>
            <a:r>
              <a:rPr sz="3200" spc="-25" dirty="0">
                <a:solidFill>
                  <a:srgbClr val="FFFFFF"/>
                </a:solidFill>
                <a:latin typeface="Century Gothic"/>
                <a:cs typeface="Century Gothic"/>
              </a:rPr>
              <a:t>ronment</a:t>
            </a:r>
            <a:r>
              <a:rPr sz="3200" spc="-5" dirty="0">
                <a:solidFill>
                  <a:srgbClr val="FFFFFF"/>
                </a:solidFill>
                <a:latin typeface="Century Gothic"/>
                <a:cs typeface="Century Gothic"/>
              </a:rPr>
              <a:t> </a:t>
            </a:r>
            <a:r>
              <a:rPr sz="3200" spc="-15" dirty="0">
                <a:solidFill>
                  <a:srgbClr val="FFFFFF"/>
                </a:solidFill>
                <a:latin typeface="Century Gothic"/>
                <a:cs typeface="Century Gothic"/>
              </a:rPr>
              <a:t>L</a:t>
            </a:r>
            <a:r>
              <a:rPr sz="3200" dirty="0">
                <a:solidFill>
                  <a:srgbClr val="FFFFFF"/>
                </a:solidFill>
                <a:latin typeface="Century Gothic"/>
                <a:cs typeface="Century Gothic"/>
              </a:rPr>
              <a:t>i</a:t>
            </a:r>
            <a:r>
              <a:rPr sz="3200" spc="-20" dirty="0">
                <a:solidFill>
                  <a:srgbClr val="FFFFFF"/>
                </a:solidFill>
                <a:latin typeface="Century Gothic"/>
                <a:cs typeface="Century Gothic"/>
              </a:rPr>
              <a:t>ght</a:t>
            </a:r>
            <a:r>
              <a:rPr sz="3200" dirty="0">
                <a:solidFill>
                  <a:srgbClr val="FFFFFF"/>
                </a:solidFill>
                <a:latin typeface="Century Gothic"/>
                <a:cs typeface="Century Gothic"/>
              </a:rPr>
              <a:t>i</a:t>
            </a:r>
            <a:r>
              <a:rPr sz="3200" spc="-25" dirty="0">
                <a:solidFill>
                  <a:srgbClr val="FFFFFF"/>
                </a:solidFill>
                <a:latin typeface="Century Gothic"/>
                <a:cs typeface="Century Gothic"/>
              </a:rPr>
              <a:t>ng</a:t>
            </a:r>
            <a:endParaRPr sz="3200" dirty="0">
              <a:latin typeface="Century Gothic"/>
              <a:cs typeface="Century Gothic"/>
            </a:endParaRPr>
          </a:p>
        </p:txBody>
      </p:sp>
      <p:sp>
        <p:nvSpPr>
          <p:cNvPr id="4" name="object 4"/>
          <p:cNvSpPr/>
          <p:nvPr/>
        </p:nvSpPr>
        <p:spPr>
          <a:xfrm>
            <a:off x="1676400" y="1524000"/>
            <a:ext cx="1693334" cy="2286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29000" y="1524000"/>
            <a:ext cx="1693332" cy="2286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181600" y="1524000"/>
            <a:ext cx="1693332" cy="22860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934200" y="1524000"/>
            <a:ext cx="1693332" cy="22860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686800" y="1524000"/>
            <a:ext cx="1693332" cy="22860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676400" y="3810000"/>
            <a:ext cx="1676400" cy="838200"/>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429000" y="3810000"/>
            <a:ext cx="1676400" cy="83820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181600" y="3810000"/>
            <a:ext cx="1676398" cy="83820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934200" y="3810000"/>
            <a:ext cx="1676398" cy="838200"/>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686800" y="3810000"/>
            <a:ext cx="1676398" cy="838200"/>
          </a:xfrm>
          <a:prstGeom prst="rect">
            <a:avLst/>
          </a:prstGeom>
          <a:blipFill>
            <a:blip r:embed="rId12" cstate="print"/>
            <a:stretch>
              <a:fillRect/>
            </a:stretch>
          </a:blipFill>
        </p:spPr>
        <p:txBody>
          <a:bodyPr wrap="square" lIns="0" tIns="0" rIns="0" bIns="0" rtlCol="0"/>
          <a:lstStyle/>
          <a:p>
            <a:endParaRPr/>
          </a:p>
        </p:txBody>
      </p:sp>
      <p:sp>
        <p:nvSpPr>
          <p:cNvPr id="14" name="object 14"/>
          <p:cNvSpPr txBox="1"/>
          <p:nvPr/>
        </p:nvSpPr>
        <p:spPr>
          <a:xfrm>
            <a:off x="1915181" y="4798479"/>
            <a:ext cx="7378700" cy="538609"/>
          </a:xfrm>
          <a:prstGeom prst="rect">
            <a:avLst/>
          </a:prstGeom>
        </p:spPr>
        <p:txBody>
          <a:bodyPr vert="horz" wrap="square" lIns="0" tIns="0" rIns="0" bIns="0" rtlCol="0">
            <a:spAutoFit/>
          </a:bodyPr>
          <a:lstStyle/>
          <a:p>
            <a:pPr marL="12700" marR="5080">
              <a:lnSpc>
                <a:spcPts val="2100"/>
              </a:lnSpc>
            </a:pPr>
            <a:r>
              <a:rPr dirty="0">
                <a:latin typeface="Century Gothic"/>
                <a:cs typeface="Century Gothic"/>
              </a:rPr>
              <a:t>D</a:t>
            </a:r>
            <a:r>
              <a:rPr spc="-15" dirty="0">
                <a:latin typeface="Century Gothic"/>
                <a:cs typeface="Century Gothic"/>
              </a:rPr>
              <a:t>ebevec</a:t>
            </a:r>
            <a:r>
              <a:rPr spc="-5" dirty="0">
                <a:latin typeface="Century Gothic"/>
                <a:cs typeface="Century Gothic"/>
              </a:rPr>
              <a:t> </a:t>
            </a:r>
            <a:r>
              <a:rPr spc="-10" dirty="0">
                <a:latin typeface="Century Gothic"/>
                <a:cs typeface="Century Gothic"/>
              </a:rPr>
              <a:t>et</a:t>
            </a:r>
            <a:r>
              <a:rPr spc="-5" dirty="0">
                <a:latin typeface="Century Gothic"/>
                <a:cs typeface="Century Gothic"/>
              </a:rPr>
              <a:t> </a:t>
            </a:r>
            <a:r>
              <a:rPr dirty="0">
                <a:latin typeface="Century Gothic"/>
                <a:cs typeface="Century Gothic"/>
              </a:rPr>
              <a:t>al</a:t>
            </a:r>
            <a:r>
              <a:rPr spc="-5" dirty="0">
                <a:latin typeface="Century Gothic"/>
                <a:cs typeface="Century Gothic"/>
              </a:rPr>
              <a:t>.,</a:t>
            </a:r>
            <a:r>
              <a:rPr dirty="0">
                <a:latin typeface="Century Gothic"/>
                <a:cs typeface="Century Gothic"/>
              </a:rPr>
              <a:t> </a:t>
            </a:r>
            <a:r>
              <a:rPr spc="-15" dirty="0">
                <a:latin typeface="Century Gothic"/>
                <a:cs typeface="Century Gothic"/>
              </a:rPr>
              <a:t>A</a:t>
            </a:r>
            <a:r>
              <a:rPr dirty="0">
                <a:latin typeface="Century Gothic"/>
                <a:cs typeface="Century Gothic"/>
              </a:rPr>
              <a:t>cq</a:t>
            </a:r>
            <a:r>
              <a:rPr spc="-15" dirty="0">
                <a:latin typeface="Century Gothic"/>
                <a:cs typeface="Century Gothic"/>
              </a:rPr>
              <a:t>u</a:t>
            </a:r>
            <a:r>
              <a:rPr dirty="0">
                <a:latin typeface="Century Gothic"/>
                <a:cs typeface="Century Gothic"/>
              </a:rPr>
              <a:t>i</a:t>
            </a:r>
            <a:r>
              <a:rPr spc="-10" dirty="0">
                <a:latin typeface="Century Gothic"/>
                <a:cs typeface="Century Gothic"/>
              </a:rPr>
              <a:t>r</a:t>
            </a:r>
            <a:r>
              <a:rPr dirty="0">
                <a:latin typeface="Century Gothic"/>
                <a:cs typeface="Century Gothic"/>
              </a:rPr>
              <a:t>i</a:t>
            </a:r>
            <a:r>
              <a:rPr spc="-15" dirty="0">
                <a:latin typeface="Century Gothic"/>
                <a:cs typeface="Century Gothic"/>
              </a:rPr>
              <a:t>ng</a:t>
            </a:r>
            <a:r>
              <a:rPr dirty="0">
                <a:latin typeface="Century Gothic"/>
                <a:cs typeface="Century Gothic"/>
              </a:rPr>
              <a:t> </a:t>
            </a:r>
            <a:r>
              <a:rPr spc="-10" dirty="0">
                <a:latin typeface="Century Gothic"/>
                <a:cs typeface="Century Gothic"/>
              </a:rPr>
              <a:t>the</a:t>
            </a:r>
            <a:r>
              <a:rPr spc="-5" dirty="0">
                <a:latin typeface="Century Gothic"/>
                <a:cs typeface="Century Gothic"/>
              </a:rPr>
              <a:t> </a:t>
            </a:r>
            <a:r>
              <a:rPr spc="-15" dirty="0">
                <a:latin typeface="Century Gothic"/>
                <a:cs typeface="Century Gothic"/>
              </a:rPr>
              <a:t>Re</a:t>
            </a:r>
            <a:r>
              <a:rPr dirty="0">
                <a:latin typeface="Century Gothic"/>
                <a:cs typeface="Century Gothic"/>
              </a:rPr>
              <a:t>fl</a:t>
            </a:r>
            <a:r>
              <a:rPr spc="-10" dirty="0">
                <a:latin typeface="Century Gothic"/>
                <a:cs typeface="Century Gothic"/>
              </a:rPr>
              <a:t>ect</a:t>
            </a:r>
            <a:r>
              <a:rPr dirty="0">
                <a:latin typeface="Century Gothic"/>
                <a:cs typeface="Century Gothic"/>
              </a:rPr>
              <a:t>a</a:t>
            </a:r>
            <a:r>
              <a:rPr spc="-15" dirty="0">
                <a:latin typeface="Century Gothic"/>
                <a:cs typeface="Century Gothic"/>
              </a:rPr>
              <a:t>nce</a:t>
            </a:r>
            <a:r>
              <a:rPr spc="-5" dirty="0">
                <a:latin typeface="Century Gothic"/>
                <a:cs typeface="Century Gothic"/>
              </a:rPr>
              <a:t> </a:t>
            </a:r>
            <a:r>
              <a:rPr spc="-10" dirty="0">
                <a:latin typeface="Century Gothic"/>
                <a:cs typeface="Century Gothic"/>
              </a:rPr>
              <a:t>F</a:t>
            </a:r>
            <a:r>
              <a:rPr dirty="0">
                <a:latin typeface="Century Gothic"/>
                <a:cs typeface="Century Gothic"/>
              </a:rPr>
              <a:t>i</a:t>
            </a:r>
            <a:r>
              <a:rPr spc="-15" dirty="0">
                <a:latin typeface="Century Gothic"/>
                <a:cs typeface="Century Gothic"/>
              </a:rPr>
              <a:t>e</a:t>
            </a:r>
            <a:r>
              <a:rPr dirty="0">
                <a:latin typeface="Century Gothic"/>
                <a:cs typeface="Century Gothic"/>
              </a:rPr>
              <a:t>ld</a:t>
            </a:r>
            <a:r>
              <a:rPr spc="-5" dirty="0">
                <a:latin typeface="Century Gothic"/>
                <a:cs typeface="Century Gothic"/>
              </a:rPr>
              <a:t> </a:t>
            </a:r>
            <a:r>
              <a:rPr spc="-10" dirty="0">
                <a:latin typeface="Century Gothic"/>
                <a:cs typeface="Century Gothic"/>
              </a:rPr>
              <a:t>of</a:t>
            </a:r>
            <a:r>
              <a:rPr spc="-5" dirty="0">
                <a:latin typeface="Century Gothic"/>
                <a:cs typeface="Century Gothic"/>
              </a:rPr>
              <a:t> </a:t>
            </a:r>
            <a:r>
              <a:rPr dirty="0">
                <a:latin typeface="Century Gothic"/>
                <a:cs typeface="Century Gothic"/>
              </a:rPr>
              <a:t>a</a:t>
            </a:r>
            <a:r>
              <a:rPr spc="-5" dirty="0">
                <a:latin typeface="Century Gothic"/>
                <a:cs typeface="Century Gothic"/>
              </a:rPr>
              <a:t> </a:t>
            </a:r>
            <a:r>
              <a:rPr dirty="0">
                <a:latin typeface="Century Gothic"/>
                <a:cs typeface="Century Gothic"/>
              </a:rPr>
              <a:t>H</a:t>
            </a:r>
            <a:r>
              <a:rPr spc="-15" dirty="0">
                <a:latin typeface="Century Gothic"/>
                <a:cs typeface="Century Gothic"/>
              </a:rPr>
              <a:t>u</a:t>
            </a:r>
            <a:r>
              <a:rPr dirty="0">
                <a:latin typeface="Century Gothic"/>
                <a:cs typeface="Century Gothic"/>
              </a:rPr>
              <a:t>ma</a:t>
            </a:r>
            <a:r>
              <a:rPr spc="-15" dirty="0">
                <a:latin typeface="Century Gothic"/>
                <a:cs typeface="Century Gothic"/>
              </a:rPr>
              <a:t>n</a:t>
            </a:r>
            <a:r>
              <a:rPr spc="-5" dirty="0">
                <a:latin typeface="Century Gothic"/>
                <a:cs typeface="Century Gothic"/>
              </a:rPr>
              <a:t> </a:t>
            </a:r>
            <a:r>
              <a:rPr spc="-10" dirty="0">
                <a:latin typeface="Century Gothic"/>
                <a:cs typeface="Century Gothic"/>
              </a:rPr>
              <a:t>F</a:t>
            </a:r>
            <a:r>
              <a:rPr dirty="0">
                <a:latin typeface="Century Gothic"/>
                <a:cs typeface="Century Gothic"/>
              </a:rPr>
              <a:t>a</a:t>
            </a:r>
            <a:r>
              <a:rPr spc="-10" dirty="0">
                <a:latin typeface="Century Gothic"/>
                <a:cs typeface="Century Gothic"/>
              </a:rPr>
              <a:t>ce, P</a:t>
            </a:r>
            <a:r>
              <a:rPr spc="-20" dirty="0">
                <a:latin typeface="Century Gothic"/>
                <a:cs typeface="Century Gothic"/>
              </a:rPr>
              <a:t>r</a:t>
            </a:r>
            <a:r>
              <a:rPr spc="-10" dirty="0">
                <a:latin typeface="Century Gothic"/>
                <a:cs typeface="Century Gothic"/>
              </a:rPr>
              <a:t>oc.</a:t>
            </a:r>
            <a:r>
              <a:rPr dirty="0">
                <a:latin typeface="Century Gothic"/>
                <a:cs typeface="Century Gothic"/>
              </a:rPr>
              <a:t> SIGG</a:t>
            </a:r>
            <a:r>
              <a:rPr spc="-15" dirty="0">
                <a:latin typeface="Century Gothic"/>
                <a:cs typeface="Century Gothic"/>
              </a:rPr>
              <a:t>RAP</a:t>
            </a:r>
            <a:r>
              <a:rPr dirty="0">
                <a:latin typeface="Century Gothic"/>
                <a:cs typeface="Century Gothic"/>
              </a:rPr>
              <a:t>H</a:t>
            </a:r>
            <a:r>
              <a:rPr spc="-5" dirty="0">
                <a:latin typeface="Century Gothic"/>
                <a:cs typeface="Century Gothic"/>
              </a:rPr>
              <a:t> </a:t>
            </a:r>
            <a:r>
              <a:rPr dirty="0">
                <a:latin typeface="Century Gothic"/>
                <a:cs typeface="Century Gothic"/>
              </a:rPr>
              <a:t>2000</a:t>
            </a:r>
          </a:p>
        </p:txBody>
      </p:sp>
      <p:sp>
        <p:nvSpPr>
          <p:cNvPr id="15" name="object 3">
            <a:extLst>
              <a:ext uri="{FF2B5EF4-FFF2-40B4-BE49-F238E27FC236}">
                <a16:creationId xmlns:a16="http://schemas.microsoft.com/office/drawing/2014/main" id="{48A40218-E576-4924-95F8-9E6A325807CB}"/>
              </a:ext>
            </a:extLst>
          </p:cNvPr>
          <p:cNvSpPr txBox="1">
            <a:spLocks noGrp="1"/>
          </p:cNvSpPr>
          <p:nvPr>
            <p:ph type="title"/>
          </p:nvPr>
        </p:nvSpPr>
        <p:spPr>
          <a:xfrm>
            <a:off x="1676400" y="581263"/>
            <a:ext cx="10515600" cy="737419"/>
          </a:xfrm>
          <a:prstGeom prst="rect">
            <a:avLst/>
          </a:prstGeom>
        </p:spPr>
        <p:txBody>
          <a:bodyPr vert="horz" wrap="square" lIns="0" tIns="59727" rIns="0" bIns="0" rtlCol="0" anchor="ctr">
            <a:spAutoFit/>
          </a:bodyPr>
          <a:lstStyle/>
          <a:p>
            <a:pPr marL="12700">
              <a:lnSpc>
                <a:spcPct val="100000"/>
              </a:lnSpc>
            </a:pPr>
            <a:r>
              <a:rPr lang="en-US" dirty="0"/>
              <a:t>Environment Lighting</a:t>
            </a:r>
            <a:endParaRPr dirty="0"/>
          </a:p>
        </p:txBody>
      </p:sp>
    </p:spTree>
    <p:extLst>
      <p:ext uri="{BB962C8B-B14F-4D97-AF65-F5344CB8AC3E}">
        <p14:creationId xmlns:p14="http://schemas.microsoft.com/office/powerpoint/2010/main" val="160918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0F10-6208-4B6C-A167-3BA58BECE2F8}"/>
              </a:ext>
            </a:extLst>
          </p:cNvPr>
          <p:cNvSpPr>
            <a:spLocks noGrp="1"/>
          </p:cNvSpPr>
          <p:nvPr>
            <p:ph type="title"/>
          </p:nvPr>
        </p:nvSpPr>
        <p:spPr>
          <a:xfrm>
            <a:off x="838200" y="4400"/>
            <a:ext cx="10515600" cy="1325563"/>
          </a:xfrm>
        </p:spPr>
        <p:txBody>
          <a:bodyPr/>
          <a:lstStyle/>
          <a:p>
            <a:r>
              <a:rPr lang="en-US" dirty="0"/>
              <a:t>The Light Stage Now (well, 2016…)</a:t>
            </a:r>
          </a:p>
        </p:txBody>
      </p:sp>
      <p:pic>
        <p:nvPicPr>
          <p:cNvPr id="7" name="Online Media 6" title="Digitizing Photorealistic Humans Inside USC&amp;#39;s Light Stage">
            <a:hlinkClick r:id="" action="ppaction://media"/>
            <a:extLst>
              <a:ext uri="{FF2B5EF4-FFF2-40B4-BE49-F238E27FC236}">
                <a16:creationId xmlns:a16="http://schemas.microsoft.com/office/drawing/2014/main" id="{9F277944-ADF2-4866-A731-0AE00D880C25}"/>
              </a:ext>
            </a:extLst>
          </p:cNvPr>
          <p:cNvPicPr>
            <a:picLocks noGrp="1" noRot="1" noChangeAspect="1"/>
          </p:cNvPicPr>
          <p:nvPr>
            <p:ph idx="1"/>
            <a:videoFile r:link="rId1"/>
          </p:nvPr>
        </p:nvPicPr>
        <p:blipFill>
          <a:blip r:embed="rId3"/>
          <a:stretch>
            <a:fillRect/>
          </a:stretch>
        </p:blipFill>
        <p:spPr>
          <a:xfrm>
            <a:off x="933976" y="1140903"/>
            <a:ext cx="9929767" cy="5585495"/>
          </a:xfrm>
          <a:prstGeom prst="rect">
            <a:avLst/>
          </a:prstGeom>
        </p:spPr>
      </p:pic>
    </p:spTree>
    <p:extLst>
      <p:ext uri="{BB962C8B-B14F-4D97-AF65-F5344CB8AC3E}">
        <p14:creationId xmlns:p14="http://schemas.microsoft.com/office/powerpoint/2010/main" val="3806250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40B8-CC1A-431A-BCE0-A664A27FAB19}"/>
              </a:ext>
            </a:extLst>
          </p:cNvPr>
          <p:cNvSpPr>
            <a:spLocks noGrp="1"/>
          </p:cNvSpPr>
          <p:nvPr>
            <p:ph type="title"/>
          </p:nvPr>
        </p:nvSpPr>
        <p:spPr>
          <a:xfrm>
            <a:off x="838200" y="-297655"/>
            <a:ext cx="10515600" cy="1325563"/>
          </a:xfrm>
        </p:spPr>
        <p:txBody>
          <a:bodyPr/>
          <a:lstStyle/>
          <a:p>
            <a:r>
              <a:rPr lang="en-US" dirty="0"/>
              <a:t>A Perceptually Defined Color Space</a:t>
            </a:r>
          </a:p>
        </p:txBody>
      </p:sp>
      <p:sp>
        <p:nvSpPr>
          <p:cNvPr id="3" name="Content Placeholder 2">
            <a:extLst>
              <a:ext uri="{FF2B5EF4-FFF2-40B4-BE49-F238E27FC236}">
                <a16:creationId xmlns:a16="http://schemas.microsoft.com/office/drawing/2014/main" id="{26FF0423-F42E-4C9D-A0D4-4EB0EF39B754}"/>
              </a:ext>
            </a:extLst>
          </p:cNvPr>
          <p:cNvSpPr>
            <a:spLocks noGrp="1"/>
          </p:cNvSpPr>
          <p:nvPr>
            <p:ph idx="1"/>
          </p:nvPr>
        </p:nvSpPr>
        <p:spPr>
          <a:xfrm>
            <a:off x="0" y="738753"/>
            <a:ext cx="11756571" cy="4351338"/>
          </a:xfrm>
        </p:spPr>
        <p:txBody>
          <a:bodyPr>
            <a:normAutofit fontScale="77500" lnSpcReduction="20000"/>
          </a:bodyPr>
          <a:lstStyle/>
          <a:p>
            <a:pPr marL="0" indent="0">
              <a:buNone/>
            </a:pPr>
            <a:r>
              <a:rPr lang="en-US" dirty="0"/>
              <a:t>How to define a space of all the colors that an average human can see?</a:t>
            </a:r>
          </a:p>
          <a:p>
            <a:pPr marL="0" indent="0">
              <a:buNone/>
            </a:pPr>
            <a:endParaRPr lang="en-US" dirty="0"/>
          </a:p>
          <a:p>
            <a:pPr marL="0" indent="0">
              <a:buNone/>
            </a:pPr>
            <a:r>
              <a:rPr lang="en-US" dirty="0"/>
              <a:t>Define a space in which 3 numbers measure L,M,S cone stimulus</a:t>
            </a:r>
          </a:p>
          <a:p>
            <a:pPr marL="0" indent="0">
              <a:buNone/>
            </a:pPr>
            <a:endParaRPr lang="en-US" dirty="0"/>
          </a:p>
          <a:p>
            <a:pPr marL="0" indent="0">
              <a:buNone/>
            </a:pPr>
            <a:r>
              <a:rPr lang="en-US" dirty="0"/>
              <a:t>Do experiments on a bunch of human subjects</a:t>
            </a:r>
          </a:p>
          <a:p>
            <a:r>
              <a:rPr lang="en-US" dirty="0"/>
              <a:t>Measure stimulus of a single wavelength of light on each of L,M,S</a:t>
            </a:r>
          </a:p>
          <a:p>
            <a:r>
              <a:rPr lang="en-US" dirty="0"/>
              <a:t>Do this for each visible wavelength </a:t>
            </a:r>
          </a:p>
          <a:p>
            <a:r>
              <a:rPr lang="en-US" dirty="0"/>
              <a:t>Compute average response over the entire test population</a:t>
            </a:r>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pic>
        <p:nvPicPr>
          <p:cNvPr id="3074" name="Picture 2" descr="https://foundationsofgameenginedev.com/figures/FGED2-Figure5.3.png">
            <a:extLst>
              <a:ext uri="{FF2B5EF4-FFF2-40B4-BE49-F238E27FC236}">
                <a16:creationId xmlns:a16="http://schemas.microsoft.com/office/drawing/2014/main" id="{F07929E7-A84D-4B20-B254-C264659A3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567" y="3702797"/>
            <a:ext cx="4752122" cy="315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7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52914" y="689354"/>
            <a:ext cx="10515600" cy="677108"/>
          </a:xfrm>
          <a:prstGeom prst="rect">
            <a:avLst/>
          </a:prstGeom>
        </p:spPr>
        <p:txBody>
          <a:bodyPr vert="horz" wrap="square" lIns="0" tIns="0" rIns="0" bIns="0" rtlCol="0" anchor="ctr">
            <a:spAutoFit/>
          </a:bodyPr>
          <a:lstStyle/>
          <a:p>
            <a:pPr marL="593090">
              <a:lnSpc>
                <a:spcPct val="100000"/>
              </a:lnSpc>
            </a:pPr>
            <a:r>
              <a:rPr dirty="0"/>
              <a:t>Col</a:t>
            </a:r>
            <a:r>
              <a:rPr spc="-20" dirty="0"/>
              <a:t>o</a:t>
            </a:r>
            <a:r>
              <a:rPr spc="-15" dirty="0"/>
              <a:t>r</a:t>
            </a:r>
            <a:r>
              <a:rPr spc="25" dirty="0"/>
              <a:t> </a:t>
            </a:r>
            <a:r>
              <a:rPr dirty="0"/>
              <a:t>Matching</a:t>
            </a:r>
            <a:r>
              <a:rPr spc="-5" dirty="0"/>
              <a:t> Experiments</a:t>
            </a:r>
          </a:p>
        </p:txBody>
      </p:sp>
      <p:sp>
        <p:nvSpPr>
          <p:cNvPr id="4" name="object 4"/>
          <p:cNvSpPr txBox="1"/>
          <p:nvPr/>
        </p:nvSpPr>
        <p:spPr>
          <a:xfrm>
            <a:off x="143465" y="1661828"/>
            <a:ext cx="7576457" cy="3575338"/>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spc="-65" dirty="0">
                <a:latin typeface="Lato" panose="020F0502020204030203"/>
                <a:cs typeface="Century Gothic"/>
              </a:rPr>
              <a:t>W</a:t>
            </a:r>
            <a:r>
              <a:rPr sz="2000" spc="5" dirty="0">
                <a:latin typeface="Lato" panose="020F0502020204030203"/>
                <a:cs typeface="Century Gothic"/>
              </a:rPr>
              <a:t>r</a:t>
            </a:r>
            <a:r>
              <a:rPr sz="2000" spc="-5" dirty="0">
                <a:latin typeface="Lato" panose="020F0502020204030203"/>
                <a:cs typeface="Century Gothic"/>
              </a:rPr>
              <a:t>i</a:t>
            </a:r>
            <a:r>
              <a:rPr sz="2000" spc="-10" dirty="0">
                <a:latin typeface="Lato" panose="020F0502020204030203"/>
                <a:cs typeface="Century Gothic"/>
              </a:rPr>
              <a:t>g</a:t>
            </a:r>
            <a:r>
              <a:rPr sz="2000" dirty="0">
                <a:latin typeface="Lato" panose="020F0502020204030203"/>
                <a:cs typeface="Century Gothic"/>
              </a:rPr>
              <a:t>ht</a:t>
            </a:r>
            <a:r>
              <a:rPr sz="2000" spc="45" dirty="0">
                <a:latin typeface="Lato" panose="020F0502020204030203"/>
                <a:cs typeface="Century Gothic"/>
              </a:rPr>
              <a:t> </a:t>
            </a:r>
            <a:r>
              <a:rPr sz="2000" spc="-5" dirty="0">
                <a:latin typeface="Lato" panose="020F0502020204030203"/>
                <a:cs typeface="Century Gothic"/>
              </a:rPr>
              <a:t>an</a:t>
            </a:r>
            <a:r>
              <a:rPr sz="2000" dirty="0">
                <a:latin typeface="Lato" panose="020F0502020204030203"/>
                <a:cs typeface="Century Gothic"/>
              </a:rPr>
              <a:t>d</a:t>
            </a:r>
            <a:r>
              <a:rPr sz="2000" spc="-10" dirty="0">
                <a:latin typeface="Lato" panose="020F0502020204030203"/>
                <a:cs typeface="Century Gothic"/>
              </a:rPr>
              <a:t> </a:t>
            </a:r>
            <a:r>
              <a:rPr sz="2000" spc="-5" dirty="0">
                <a:latin typeface="Lato" panose="020F0502020204030203"/>
                <a:cs typeface="Century Gothic"/>
              </a:rPr>
              <a:t>G</a:t>
            </a:r>
            <a:r>
              <a:rPr sz="2000" spc="5" dirty="0">
                <a:latin typeface="Lato" panose="020F0502020204030203"/>
                <a:cs typeface="Century Gothic"/>
              </a:rPr>
              <a:t>u</a:t>
            </a:r>
            <a:r>
              <a:rPr sz="2000" spc="-5" dirty="0">
                <a:latin typeface="Lato" panose="020F0502020204030203"/>
                <a:cs typeface="Century Gothic"/>
              </a:rPr>
              <a:t>il</a:t>
            </a:r>
            <a:r>
              <a:rPr sz="2000" dirty="0">
                <a:latin typeface="Lato" panose="020F0502020204030203"/>
                <a:cs typeface="Century Gothic"/>
              </a:rPr>
              <a:t>d</a:t>
            </a:r>
            <a:r>
              <a:rPr sz="2000" spc="-20" dirty="0">
                <a:latin typeface="Lato" panose="020F0502020204030203"/>
                <a:cs typeface="Century Gothic"/>
              </a:rPr>
              <a:t> </a:t>
            </a:r>
            <a:r>
              <a:rPr sz="2000" spc="-45" dirty="0">
                <a:latin typeface="Lato" panose="020F0502020204030203"/>
                <a:cs typeface="Century Gothic"/>
              </a:rPr>
              <a:t>(</a:t>
            </a:r>
            <a:r>
              <a:rPr sz="2000" spc="-5" dirty="0">
                <a:latin typeface="Lato" panose="020F0502020204030203"/>
                <a:cs typeface="Century Gothic"/>
              </a:rPr>
              <a:t>1</a:t>
            </a:r>
            <a:r>
              <a:rPr sz="2000" spc="5" dirty="0">
                <a:latin typeface="Lato" panose="020F0502020204030203"/>
                <a:cs typeface="Century Gothic"/>
              </a:rPr>
              <a:t>9</a:t>
            </a:r>
            <a:r>
              <a:rPr sz="2000" spc="-5" dirty="0">
                <a:latin typeface="Lato" panose="020F0502020204030203"/>
                <a:cs typeface="Century Gothic"/>
              </a:rPr>
              <a:t>2</a:t>
            </a:r>
            <a:r>
              <a:rPr sz="2000" spc="5" dirty="0">
                <a:latin typeface="Lato" panose="020F0502020204030203"/>
                <a:cs typeface="Century Gothic"/>
              </a:rPr>
              <a:t>0</a:t>
            </a:r>
            <a:r>
              <a:rPr sz="2000" spc="-5" dirty="0">
                <a:latin typeface="Lato" panose="020F0502020204030203"/>
                <a:cs typeface="Century Gothic"/>
              </a:rPr>
              <a:t>s)</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C</a:t>
            </a:r>
            <a:r>
              <a:rPr spc="-25" dirty="0">
                <a:latin typeface="Lato" panose="020F0502020204030203"/>
                <a:cs typeface="Century Gothic"/>
              </a:rPr>
              <a:t>h</a:t>
            </a:r>
            <a:r>
              <a:rPr spc="-15" dirty="0">
                <a:latin typeface="Lato" panose="020F0502020204030203"/>
                <a:cs typeface="Century Gothic"/>
              </a:rPr>
              <a:t>o</a:t>
            </a:r>
            <a:r>
              <a:rPr spc="-20" dirty="0">
                <a:latin typeface="Lato" panose="020F0502020204030203"/>
                <a:cs typeface="Century Gothic"/>
              </a:rPr>
              <a:t>o</a:t>
            </a:r>
            <a:r>
              <a:rPr spc="-5" dirty="0">
                <a:latin typeface="Lato" panose="020F0502020204030203"/>
                <a:cs typeface="Century Gothic"/>
              </a:rPr>
              <a:t>s</a:t>
            </a:r>
            <a:r>
              <a:rPr dirty="0">
                <a:latin typeface="Lato" panose="020F0502020204030203"/>
                <a:cs typeface="Century Gothic"/>
              </a:rPr>
              <a:t>e</a:t>
            </a:r>
            <a:r>
              <a:rPr spc="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a:t>
            </a:r>
            <a:r>
              <a:rPr dirty="0">
                <a:latin typeface="Lato" panose="020F0502020204030203"/>
                <a:cs typeface="Century Gothic"/>
              </a:rPr>
              <a:t>s</a:t>
            </a:r>
            <a:r>
              <a:rPr spc="-10" dirty="0">
                <a:latin typeface="Lato" panose="020F0502020204030203"/>
                <a:cs typeface="Century Gothic"/>
              </a:rPr>
              <a:t> of</a:t>
            </a:r>
            <a:r>
              <a:rPr spc="-5" dirty="0">
                <a:latin typeface="Lato" panose="020F0502020204030203"/>
                <a:cs typeface="Century Gothic"/>
              </a:rPr>
              <a:t> </a:t>
            </a:r>
            <a:r>
              <a:rPr dirty="0">
                <a:latin typeface="Lato" panose="020F0502020204030203"/>
                <a:cs typeface="Century Gothic"/>
              </a:rPr>
              <a:t>3</a:t>
            </a:r>
            <a:r>
              <a:rPr spc="-5" dirty="0">
                <a:latin typeface="Lato" panose="020F0502020204030203"/>
                <a:cs typeface="Century Gothic"/>
              </a:rPr>
              <a:t> </a:t>
            </a:r>
            <a:r>
              <a:rPr spc="5" dirty="0">
                <a:latin typeface="Lato" panose="020F0502020204030203"/>
                <a:cs typeface="Century Gothic"/>
              </a:rPr>
              <a:t>d</a:t>
            </a:r>
            <a:r>
              <a:rPr spc="20" dirty="0">
                <a:latin typeface="Lato" panose="020F0502020204030203"/>
                <a:cs typeface="Century Gothic"/>
              </a:rPr>
              <a:t>i</a:t>
            </a:r>
            <a:r>
              <a:rPr spc="-10" dirty="0">
                <a:latin typeface="Lato" panose="020F0502020204030203"/>
                <a:cs typeface="Century Gothic"/>
              </a:rPr>
              <a:t>ff</a:t>
            </a:r>
            <a:r>
              <a:rPr spc="-25" dirty="0">
                <a:latin typeface="Lato" panose="020F0502020204030203"/>
                <a:cs typeface="Century Gothic"/>
              </a:rPr>
              <a:t>e</a:t>
            </a:r>
            <a:r>
              <a:rPr spc="-10" dirty="0">
                <a:latin typeface="Lato" panose="020F0502020204030203"/>
                <a:cs typeface="Century Gothic"/>
              </a:rPr>
              <a:t>r</a:t>
            </a:r>
            <a:r>
              <a:rPr spc="-25" dirty="0">
                <a:latin typeface="Lato" panose="020F0502020204030203"/>
                <a:cs typeface="Century Gothic"/>
              </a:rPr>
              <a:t>en</a:t>
            </a:r>
            <a:r>
              <a:rPr spc="-10" dirty="0">
                <a:latin typeface="Lato" panose="020F0502020204030203"/>
                <a:cs typeface="Century Gothic"/>
              </a:rPr>
              <a:t>t</a:t>
            </a:r>
            <a:r>
              <a:rPr spc="5" dirty="0">
                <a:latin typeface="Lato" panose="020F0502020204030203"/>
                <a:cs typeface="Century Gothic"/>
              </a:rPr>
              <a:t> </a:t>
            </a:r>
            <a:r>
              <a:rPr spc="-5" dirty="0">
                <a:latin typeface="Lato" panose="020F0502020204030203"/>
                <a:cs typeface="Century Gothic"/>
              </a:rPr>
              <a:t>pr</a:t>
            </a:r>
            <a:r>
              <a:rPr spc="15" dirty="0">
                <a:latin typeface="Lato" panose="020F0502020204030203"/>
                <a:cs typeface="Century Gothic"/>
              </a:rPr>
              <a:t>i</a:t>
            </a:r>
            <a:r>
              <a:rPr dirty="0">
                <a:latin typeface="Lato" panose="020F0502020204030203"/>
                <a:cs typeface="Century Gothic"/>
              </a:rPr>
              <a:t>mary</a:t>
            </a:r>
            <a:r>
              <a:rPr spc="-40" dirty="0">
                <a:latin typeface="Lato" panose="020F0502020204030203"/>
                <a:cs typeface="Century Gothic"/>
              </a:rPr>
              <a:t> </a:t>
            </a:r>
            <a:r>
              <a:rPr lang="en-US" spc="-15" dirty="0">
                <a:latin typeface="Lato" panose="020F0502020204030203"/>
                <a:cs typeface="Century Gothic"/>
              </a:rPr>
              <a:t>wavelengths</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Sh</a:t>
            </a:r>
            <a:r>
              <a:rPr spc="-20" dirty="0">
                <a:latin typeface="Lato" panose="020F0502020204030203"/>
                <a:cs typeface="Century Gothic"/>
              </a:rPr>
              <a:t>o</a:t>
            </a:r>
            <a:r>
              <a:rPr dirty="0">
                <a:latin typeface="Lato" panose="020F0502020204030203"/>
                <a:cs typeface="Century Gothic"/>
              </a:rPr>
              <a:t>w</a:t>
            </a:r>
            <a:r>
              <a:rPr spc="5" dirty="0">
                <a:latin typeface="Lato" panose="020F0502020204030203"/>
                <a:cs typeface="Century Gothic"/>
              </a:rPr>
              <a:t> </a:t>
            </a:r>
            <a:r>
              <a:rPr spc="-25" dirty="0">
                <a:latin typeface="Lato" panose="020F0502020204030203"/>
                <a:cs typeface="Century Gothic"/>
              </a:rPr>
              <a:t>h</a:t>
            </a:r>
            <a:r>
              <a:rPr spc="-15" dirty="0">
                <a:latin typeface="Lato" panose="020F0502020204030203"/>
                <a:cs typeface="Century Gothic"/>
              </a:rPr>
              <a:t>uman</a:t>
            </a:r>
            <a:r>
              <a:rPr spc="15" dirty="0">
                <a:latin typeface="Lato" panose="020F0502020204030203"/>
                <a:cs typeface="Century Gothic"/>
              </a:rPr>
              <a:t> </a:t>
            </a:r>
            <a:r>
              <a:rPr spc="-5" dirty="0">
                <a:latin typeface="Lato" panose="020F0502020204030203"/>
                <a:cs typeface="Century Gothic"/>
              </a:rPr>
              <a:t>su</a:t>
            </a:r>
            <a:r>
              <a:rPr spc="-10" dirty="0">
                <a:latin typeface="Lato" panose="020F0502020204030203"/>
                <a:cs typeface="Century Gothic"/>
              </a:rPr>
              <a:t>b</a:t>
            </a:r>
            <a:r>
              <a:rPr spc="5" dirty="0">
                <a:latin typeface="Lato" panose="020F0502020204030203"/>
                <a:cs typeface="Century Gothic"/>
              </a:rPr>
              <a:t>j</a:t>
            </a:r>
            <a:r>
              <a:rPr spc="-25" dirty="0">
                <a:latin typeface="Lato" panose="020F0502020204030203"/>
                <a:cs typeface="Century Gothic"/>
              </a:rPr>
              <a:t>e</a:t>
            </a:r>
            <a:r>
              <a:rPr spc="-10" dirty="0">
                <a:latin typeface="Lato" panose="020F0502020204030203"/>
                <a:cs typeface="Century Gothic"/>
              </a:rPr>
              <a:t>ct</a:t>
            </a:r>
            <a:r>
              <a:rPr spc="5"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5" dirty="0">
                <a:latin typeface="Lato" panose="020F0502020204030203"/>
                <a:cs typeface="Century Gothic"/>
              </a:rPr>
              <a:t>s</a:t>
            </a:r>
            <a:r>
              <a:rPr spc="20" dirty="0">
                <a:latin typeface="Lato" panose="020F0502020204030203"/>
                <a:cs typeface="Century Gothic"/>
              </a:rPr>
              <a:t>i</a:t>
            </a:r>
            <a:r>
              <a:rPr spc="-25" dirty="0">
                <a:latin typeface="Lato" panose="020F0502020204030203"/>
                <a:cs typeface="Century Gothic"/>
              </a:rPr>
              <a:t>n</a:t>
            </a:r>
            <a:r>
              <a:rPr dirty="0">
                <a:latin typeface="Lato" panose="020F0502020204030203"/>
                <a:cs typeface="Century Gothic"/>
              </a:rPr>
              <a:t>g</a:t>
            </a:r>
            <a:r>
              <a:rPr spc="10" dirty="0">
                <a:latin typeface="Lato" panose="020F0502020204030203"/>
                <a:cs typeface="Century Gothic"/>
              </a:rPr>
              <a:t>l</a:t>
            </a:r>
            <a:r>
              <a:rPr spc="-10" dirty="0">
                <a:latin typeface="Lato" panose="020F0502020204030203"/>
                <a:cs typeface="Century Gothic"/>
              </a:rPr>
              <a:t>e</a:t>
            </a:r>
            <a:r>
              <a:rPr dirty="0">
                <a:latin typeface="Lato" panose="020F0502020204030203"/>
                <a:cs typeface="Century Gothic"/>
              </a:rPr>
              <a:t>-</a:t>
            </a:r>
            <a:r>
              <a:rPr spc="-35" dirty="0">
                <a:latin typeface="Lato" panose="020F0502020204030203"/>
                <a:cs typeface="Century Gothic"/>
              </a:rPr>
              <a:t>w</a:t>
            </a:r>
            <a:r>
              <a:rPr spc="-10" dirty="0">
                <a:latin typeface="Lato" panose="020F0502020204030203"/>
                <a:cs typeface="Century Gothic"/>
              </a:rPr>
              <a:t>a</a:t>
            </a:r>
            <a:r>
              <a:rPr spc="20" dirty="0">
                <a:latin typeface="Lato" panose="020F0502020204030203"/>
                <a:cs typeface="Century Gothic"/>
              </a:rPr>
              <a:t>v</a:t>
            </a:r>
            <a:r>
              <a:rPr spc="-25" dirty="0">
                <a:latin typeface="Lato" panose="020F0502020204030203"/>
                <a:cs typeface="Century Gothic"/>
              </a:rPr>
              <a:t>e</a:t>
            </a:r>
            <a:r>
              <a:rPr spc="10" dirty="0">
                <a:latin typeface="Lato" panose="020F0502020204030203"/>
                <a:cs typeface="Century Gothic"/>
              </a:rPr>
              <a:t>l</a:t>
            </a:r>
            <a:r>
              <a:rPr spc="-25" dirty="0">
                <a:latin typeface="Lato" panose="020F0502020204030203"/>
                <a:cs typeface="Century Gothic"/>
              </a:rPr>
              <a:t>en</a:t>
            </a:r>
            <a:r>
              <a:rPr spc="-15" dirty="0">
                <a:latin typeface="Lato" panose="020F0502020204030203"/>
                <a:cs typeface="Century Gothic"/>
              </a:rPr>
              <a:t>g</a:t>
            </a:r>
            <a:r>
              <a:rPr spc="-20" dirty="0">
                <a:latin typeface="Lato" panose="020F0502020204030203"/>
                <a:cs typeface="Century Gothic"/>
              </a:rPr>
              <a:t>t</a:t>
            </a:r>
            <a:r>
              <a:rPr spc="-15" dirty="0">
                <a:latin typeface="Lato" panose="020F0502020204030203"/>
                <a:cs typeface="Century Gothic"/>
              </a:rPr>
              <a:t>h</a:t>
            </a:r>
            <a:r>
              <a:rPr spc="45" dirty="0">
                <a:latin typeface="Lato" panose="020F0502020204030203"/>
                <a:cs typeface="Century Gothic"/>
              </a:rPr>
              <a:t> </a:t>
            </a:r>
            <a:r>
              <a:rPr spc="-25" dirty="0">
                <a:latin typeface="Lato" panose="020F0502020204030203"/>
                <a:cs typeface="Century Gothic"/>
              </a:rPr>
              <a:t>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10" dirty="0">
                <a:latin typeface="Lato" panose="020F0502020204030203"/>
                <a:cs typeface="Century Gothic"/>
              </a:rPr>
              <a:t>l</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10" dirty="0">
                <a:latin typeface="Lato" panose="020F0502020204030203"/>
                <a:cs typeface="Century Gothic"/>
              </a:rPr>
              <a:t>Ha</a:t>
            </a:r>
            <a:r>
              <a:rPr spc="15" dirty="0">
                <a:latin typeface="Lato" panose="020F0502020204030203"/>
                <a:cs typeface="Century Gothic"/>
              </a:rPr>
              <a:t>v</a:t>
            </a:r>
            <a:r>
              <a:rPr dirty="0">
                <a:latin typeface="Lato" panose="020F0502020204030203"/>
                <a:cs typeface="Century Gothic"/>
              </a:rPr>
              <a:t>e</a:t>
            </a:r>
            <a:r>
              <a:rPr spc="-15" dirty="0">
                <a:latin typeface="Lato" panose="020F0502020204030203"/>
                <a:cs typeface="Century Gothic"/>
              </a:rPr>
              <a:t> </a:t>
            </a:r>
            <a:r>
              <a:rPr spc="-5" dirty="0">
                <a:latin typeface="Lato" panose="020F0502020204030203"/>
                <a:cs typeface="Century Gothic"/>
              </a:rPr>
              <a:t>s</a:t>
            </a:r>
            <a:r>
              <a:rPr spc="-10" dirty="0">
                <a:latin typeface="Lato" panose="020F0502020204030203"/>
                <a:cs typeface="Century Gothic"/>
              </a:rPr>
              <a:t>u</a:t>
            </a:r>
            <a:r>
              <a:rPr spc="-5" dirty="0">
                <a:latin typeface="Lato" panose="020F0502020204030203"/>
                <a:cs typeface="Century Gothic"/>
              </a:rPr>
              <a:t>bj</a:t>
            </a:r>
            <a:r>
              <a:rPr spc="-10" dirty="0">
                <a:latin typeface="Lato" panose="020F0502020204030203"/>
                <a:cs typeface="Century Gothic"/>
              </a:rPr>
              <a:t>e</a:t>
            </a:r>
            <a:r>
              <a:rPr dirty="0">
                <a:latin typeface="Lato" panose="020F0502020204030203"/>
                <a:cs typeface="Century Gothic"/>
              </a:rPr>
              <a:t>ct</a:t>
            </a:r>
            <a:r>
              <a:rPr spc="15" dirty="0">
                <a:latin typeface="Lato" panose="020F0502020204030203"/>
                <a:cs typeface="Century Gothic"/>
              </a:rPr>
              <a:t> </a:t>
            </a:r>
            <a:r>
              <a:rPr dirty="0">
                <a:latin typeface="Lato" panose="020F0502020204030203"/>
                <a:cs typeface="Century Gothic"/>
              </a:rPr>
              <a:t>m</a:t>
            </a:r>
            <a:r>
              <a:rPr spc="-10" dirty="0">
                <a:latin typeface="Lato" panose="020F0502020204030203"/>
                <a:cs typeface="Century Gothic"/>
              </a:rPr>
              <a:t>a</a:t>
            </a:r>
            <a:r>
              <a:rPr spc="-15" dirty="0">
                <a:latin typeface="Lato" panose="020F0502020204030203"/>
                <a:cs typeface="Century Gothic"/>
              </a:rPr>
              <a:t>t</a:t>
            </a:r>
            <a:r>
              <a:rPr dirty="0">
                <a:latin typeface="Lato" panose="020F0502020204030203"/>
                <a:cs typeface="Century Gothic"/>
              </a:rPr>
              <a:t>ch</a:t>
            </a:r>
            <a:r>
              <a:rPr spc="5"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e</a:t>
            </a:r>
            <a:r>
              <a:rPr spc="-5" dirty="0">
                <a:latin typeface="Lato" panose="020F0502020204030203"/>
                <a:cs typeface="Century Gothic"/>
              </a:rPr>
              <a:t>s</a:t>
            </a:r>
            <a:r>
              <a:rPr dirty="0">
                <a:latin typeface="Lato" panose="020F0502020204030203"/>
                <a:cs typeface="Century Gothic"/>
              </a:rPr>
              <a:t>t</a:t>
            </a:r>
            <a:r>
              <a:rPr spc="25" dirty="0">
                <a:latin typeface="Lato" panose="020F0502020204030203"/>
                <a:cs typeface="Century Gothic"/>
              </a:rPr>
              <a:t> </a:t>
            </a:r>
            <a:r>
              <a:rPr spc="5" dirty="0">
                <a:latin typeface="Lato" panose="020F0502020204030203"/>
                <a:cs typeface="Century Gothic"/>
              </a:rPr>
              <a:t>l</a:t>
            </a:r>
            <a:r>
              <a:rPr spc="20" dirty="0">
                <a:latin typeface="Lato" panose="020F0502020204030203"/>
                <a:cs typeface="Century Gothic"/>
              </a:rPr>
              <a:t>i</a:t>
            </a:r>
            <a:r>
              <a:rPr dirty="0">
                <a:latin typeface="Lato" panose="020F0502020204030203"/>
                <a:cs typeface="Century Gothic"/>
              </a:rPr>
              <a:t>g</a:t>
            </a:r>
            <a:r>
              <a:rPr spc="-10" dirty="0">
                <a:latin typeface="Lato" panose="020F0502020204030203"/>
                <a:cs typeface="Century Gothic"/>
              </a:rPr>
              <a:t>h</a:t>
            </a:r>
            <a:r>
              <a:rPr dirty="0">
                <a:latin typeface="Lato" panose="020F0502020204030203"/>
                <a:cs typeface="Century Gothic"/>
              </a:rPr>
              <a:t>t</a:t>
            </a:r>
          </a:p>
          <a:p>
            <a:pPr marL="1047750" lvl="2" indent="-349250">
              <a:spcBef>
                <a:spcPts val="600"/>
              </a:spcBef>
              <a:buClr>
                <a:srgbClr val="333333"/>
              </a:buClr>
              <a:buFont typeface="Wingdings 2"/>
              <a:buChar char="□"/>
              <a:tabLst>
                <a:tab pos="1048385" algn="l"/>
              </a:tabLst>
            </a:pPr>
            <a:r>
              <a:rPr spc="-45" dirty="0">
                <a:latin typeface="Lato" panose="020F0502020204030203"/>
                <a:cs typeface="Century Gothic"/>
              </a:rPr>
              <a:t>U</a:t>
            </a:r>
            <a:r>
              <a:rPr spc="-5" dirty="0">
                <a:latin typeface="Lato" panose="020F0502020204030203"/>
                <a:cs typeface="Century Gothic"/>
              </a:rPr>
              <a:t>s</a:t>
            </a:r>
            <a:r>
              <a:rPr dirty="0">
                <a:latin typeface="Lato" panose="020F0502020204030203"/>
                <a:cs typeface="Century Gothic"/>
              </a:rPr>
              <a:t>e</a:t>
            </a:r>
            <a:r>
              <a:rPr spc="30" dirty="0">
                <a:latin typeface="Lato" panose="020F0502020204030203"/>
                <a:cs typeface="Century Gothic"/>
              </a:rPr>
              <a:t> </a:t>
            </a:r>
            <a:r>
              <a:rPr dirty="0">
                <a:latin typeface="Lato" panose="020F0502020204030203"/>
                <a:cs typeface="Century Gothic"/>
              </a:rPr>
              <a:t>a</a:t>
            </a:r>
            <a:r>
              <a:rPr spc="-10" dirty="0">
                <a:latin typeface="Lato" panose="020F0502020204030203"/>
                <a:cs typeface="Century Gothic"/>
              </a:rPr>
              <a:t> </a:t>
            </a:r>
            <a:r>
              <a:rPr spc="-3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hte</a:t>
            </a:r>
            <a:r>
              <a:rPr dirty="0">
                <a:latin typeface="Lato" panose="020F0502020204030203"/>
                <a:cs typeface="Century Gothic"/>
              </a:rPr>
              <a:t>d</a:t>
            </a:r>
            <a:r>
              <a:rPr spc="50" dirty="0">
                <a:latin typeface="Lato" panose="020F0502020204030203"/>
                <a:cs typeface="Century Gothic"/>
              </a:rPr>
              <a:t> </a:t>
            </a:r>
            <a:r>
              <a:rPr dirty="0">
                <a:latin typeface="Lato" panose="020F0502020204030203"/>
                <a:cs typeface="Century Gothic"/>
              </a:rPr>
              <a:t>comb</a:t>
            </a:r>
            <a:r>
              <a:rPr spc="15" dirty="0">
                <a:latin typeface="Lato" panose="020F0502020204030203"/>
                <a:cs typeface="Century Gothic"/>
              </a:rPr>
              <a:t>i</a:t>
            </a:r>
            <a:r>
              <a:rPr spc="-25" dirty="0">
                <a:latin typeface="Lato" panose="020F0502020204030203"/>
                <a:cs typeface="Century Gothic"/>
              </a:rPr>
              <a:t>n</a:t>
            </a:r>
            <a:r>
              <a:rPr spc="-10" dirty="0">
                <a:latin typeface="Lato" panose="020F0502020204030203"/>
                <a:cs typeface="Century Gothic"/>
              </a:rPr>
              <a:t>a</a:t>
            </a:r>
            <a:r>
              <a:rPr spc="-25" dirty="0">
                <a:latin typeface="Lato" panose="020F0502020204030203"/>
                <a:cs typeface="Century Gothic"/>
              </a:rPr>
              <a:t>t</a:t>
            </a:r>
            <a:r>
              <a:rPr spc="20" dirty="0">
                <a:latin typeface="Lato" panose="020F0502020204030203"/>
                <a:cs typeface="Century Gothic"/>
              </a:rPr>
              <a:t>i</a:t>
            </a:r>
            <a:r>
              <a:rPr spc="-15" dirty="0">
                <a:latin typeface="Lato" panose="020F0502020204030203"/>
                <a:cs typeface="Century Gothic"/>
              </a:rPr>
              <a:t>on</a:t>
            </a:r>
            <a:r>
              <a:rPr spc="-30" dirty="0">
                <a:latin typeface="Lato" panose="020F0502020204030203"/>
                <a:cs typeface="Century Gothic"/>
              </a:rPr>
              <a:t> </a:t>
            </a:r>
            <a:r>
              <a:rPr spc="-10" dirty="0">
                <a:latin typeface="Lato" panose="020F0502020204030203"/>
                <a:cs typeface="Century Gothic"/>
              </a:rPr>
              <a:t>of</a:t>
            </a:r>
            <a:r>
              <a:rPr spc="-5" dirty="0">
                <a:latin typeface="Lato" panose="020F0502020204030203"/>
                <a:cs typeface="Century Gothic"/>
              </a:rPr>
              <a:t> pr</a:t>
            </a:r>
            <a:r>
              <a:rPr spc="15" dirty="0">
                <a:latin typeface="Lato" panose="020F0502020204030203"/>
                <a:cs typeface="Century Gothic"/>
              </a:rPr>
              <a:t>i</a:t>
            </a:r>
            <a:r>
              <a:rPr spc="-15" dirty="0">
                <a:latin typeface="Lato" panose="020F0502020204030203"/>
                <a:cs typeface="Century Gothic"/>
              </a:rPr>
              <a:t>ma</a:t>
            </a:r>
            <a:r>
              <a:rPr spc="-30" dirty="0">
                <a:latin typeface="Lato" panose="020F0502020204030203"/>
                <a:cs typeface="Century Gothic"/>
              </a:rPr>
              <a:t>r</a:t>
            </a:r>
            <a:r>
              <a:rPr spc="10" dirty="0">
                <a:latin typeface="Lato" panose="020F0502020204030203"/>
                <a:cs typeface="Century Gothic"/>
              </a:rPr>
              <a:t>i</a:t>
            </a:r>
            <a:r>
              <a:rPr spc="-25" dirty="0">
                <a:latin typeface="Lato" panose="020F0502020204030203"/>
                <a:cs typeface="Century Gothic"/>
              </a:rPr>
              <a:t>e</a:t>
            </a:r>
            <a:r>
              <a:rPr dirty="0">
                <a:latin typeface="Lato" panose="020F0502020204030203"/>
                <a:cs typeface="Century Gothic"/>
              </a:rPr>
              <a:t>s</a:t>
            </a:r>
          </a:p>
          <a:p>
            <a:pPr marL="1047750" lvl="2" indent="-349250">
              <a:spcBef>
                <a:spcPts val="600"/>
              </a:spcBef>
              <a:buClr>
                <a:srgbClr val="333333"/>
              </a:buClr>
              <a:buFont typeface="Wingdings 2"/>
              <a:buChar char="□"/>
              <a:tabLst>
                <a:tab pos="1048385" algn="l"/>
              </a:tabLst>
            </a:pPr>
            <a:r>
              <a:rPr spc="-70" dirty="0">
                <a:latin typeface="Lato" panose="020F0502020204030203"/>
                <a:cs typeface="Century Gothic"/>
              </a:rPr>
              <a:t>W</a:t>
            </a:r>
            <a:r>
              <a:rPr spc="-25" dirty="0">
                <a:latin typeface="Lato" panose="020F0502020204030203"/>
                <a:cs typeface="Century Gothic"/>
              </a:rPr>
              <a:t>e</a:t>
            </a:r>
            <a:r>
              <a:rPr spc="20" dirty="0">
                <a:latin typeface="Lato" panose="020F0502020204030203"/>
                <a:cs typeface="Century Gothic"/>
              </a:rPr>
              <a:t>i</a:t>
            </a:r>
            <a:r>
              <a:rPr spc="-15" dirty="0">
                <a:latin typeface="Lato" panose="020F0502020204030203"/>
                <a:cs typeface="Century Gothic"/>
              </a:rPr>
              <a:t>g</a:t>
            </a:r>
            <a:r>
              <a:rPr spc="-25" dirty="0">
                <a:latin typeface="Lato" panose="020F0502020204030203"/>
                <a:cs typeface="Century Gothic"/>
              </a:rPr>
              <a:t>h</a:t>
            </a:r>
            <a:r>
              <a:rPr spc="-10" dirty="0">
                <a:latin typeface="Lato" panose="020F0502020204030203"/>
                <a:cs typeface="Century Gothic"/>
              </a:rPr>
              <a:t>t</a:t>
            </a:r>
            <a:r>
              <a:rPr spc="40"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s</a:t>
            </a:r>
            <a:r>
              <a:rPr spc="-15" dirty="0">
                <a:latin typeface="Lato" panose="020F0502020204030203"/>
                <a:cs typeface="Century Gothic"/>
              </a:rPr>
              <a:t> </a:t>
            </a:r>
            <a:r>
              <a:rPr spc="10" dirty="0">
                <a:latin typeface="Lato" panose="020F0502020204030203"/>
                <a:cs typeface="Century Gothic"/>
              </a:rPr>
              <a:t>l</a:t>
            </a:r>
            <a:r>
              <a:rPr dirty="0">
                <a:latin typeface="Lato" panose="020F0502020204030203"/>
                <a:cs typeface="Century Gothic"/>
              </a:rPr>
              <a:t>um</a:t>
            </a:r>
            <a:r>
              <a:rPr spc="20" dirty="0">
                <a:latin typeface="Lato" panose="020F0502020204030203"/>
                <a:cs typeface="Century Gothic"/>
              </a:rPr>
              <a:t>i</a:t>
            </a:r>
            <a:r>
              <a:rPr spc="-25" dirty="0">
                <a:latin typeface="Lato" panose="020F0502020204030203"/>
                <a:cs typeface="Century Gothic"/>
              </a:rPr>
              <a:t>n</a:t>
            </a:r>
            <a:r>
              <a:rPr lang="en-US" spc="-25" dirty="0">
                <a:latin typeface="Lato" panose="020F0502020204030203"/>
                <a:cs typeface="Century Gothic"/>
              </a:rPr>
              <a:t>a</a:t>
            </a:r>
            <a:r>
              <a:rPr spc="-25" dirty="0">
                <a:latin typeface="Lato" panose="020F0502020204030203"/>
                <a:cs typeface="Century Gothic"/>
              </a:rPr>
              <a:t>n</a:t>
            </a:r>
            <a:r>
              <a:rPr spc="-15" dirty="0">
                <a:latin typeface="Lato" panose="020F0502020204030203"/>
                <a:cs typeface="Century Gothic"/>
              </a:rPr>
              <a:t>ce</a:t>
            </a:r>
            <a:endParaRPr dirty="0">
              <a:latin typeface="Lato" panose="020F0502020204030203"/>
              <a:cs typeface="Century Gothic"/>
            </a:endParaRPr>
          </a:p>
          <a:p>
            <a:pPr marL="355600" indent="-342900">
              <a:spcBef>
                <a:spcPts val="985"/>
              </a:spcBef>
              <a:buClr>
                <a:srgbClr val="DF7601"/>
              </a:buClr>
              <a:buFont typeface="Wingdings 2"/>
              <a:buChar char="□"/>
              <a:tabLst>
                <a:tab pos="356235" algn="l"/>
              </a:tabLst>
            </a:pPr>
            <a:r>
              <a:rPr sz="2000" dirty="0">
                <a:latin typeface="Lato" panose="020F0502020204030203"/>
                <a:cs typeface="Century Gothic"/>
              </a:rPr>
              <a:t>C</a:t>
            </a:r>
            <a:r>
              <a:rPr sz="2000" spc="15" dirty="0">
                <a:latin typeface="Lato" panose="020F0502020204030203"/>
                <a:cs typeface="Century Gothic"/>
              </a:rPr>
              <a:t>I</a:t>
            </a:r>
            <a:r>
              <a:rPr sz="2000" dirty="0">
                <a:latin typeface="Lato" panose="020F0502020204030203"/>
                <a:cs typeface="Century Gothic"/>
              </a:rPr>
              <a:t>E</a:t>
            </a:r>
            <a:r>
              <a:rPr sz="2000" spc="-35" dirty="0">
                <a:latin typeface="Lato" panose="020F0502020204030203"/>
                <a:cs typeface="Century Gothic"/>
              </a:rPr>
              <a:t> </a:t>
            </a:r>
            <a:r>
              <a:rPr lang="en-US" sz="2000" spc="-35" dirty="0">
                <a:latin typeface="Lato" panose="020F0502020204030203"/>
                <a:cs typeface="Century Gothic"/>
              </a:rPr>
              <a:t>(Commission </a:t>
            </a:r>
            <a:r>
              <a:rPr lang="en-US" sz="2000" spc="-35" dirty="0" err="1">
                <a:latin typeface="Lato" panose="020F0502020204030203"/>
                <a:cs typeface="Century Gothic"/>
              </a:rPr>
              <a:t>Internationale</a:t>
            </a:r>
            <a:r>
              <a:rPr lang="en-US" sz="2000" spc="-35" dirty="0">
                <a:latin typeface="Lato" panose="020F0502020204030203"/>
                <a:cs typeface="Century Gothic"/>
              </a:rPr>
              <a:t> </a:t>
            </a:r>
            <a:r>
              <a:rPr lang="en-US" sz="2000" spc="-35" dirty="0" err="1">
                <a:latin typeface="Lato" panose="020F0502020204030203"/>
                <a:cs typeface="Century Gothic"/>
              </a:rPr>
              <a:t>d’Eclairage</a:t>
            </a:r>
            <a:r>
              <a:rPr lang="en-US" sz="2000" spc="-35" dirty="0">
                <a:latin typeface="Lato" panose="020F0502020204030203"/>
                <a:cs typeface="Century Gothic"/>
              </a:rPr>
              <a:t>), </a:t>
            </a:r>
            <a:r>
              <a:rPr sz="2000" spc="-5" dirty="0">
                <a:latin typeface="Lato" panose="020F0502020204030203"/>
                <a:cs typeface="Century Gothic"/>
              </a:rPr>
              <a:t>s</a:t>
            </a:r>
            <a:r>
              <a:rPr sz="2000" spc="15" dirty="0">
                <a:latin typeface="Lato" panose="020F0502020204030203"/>
                <a:cs typeface="Century Gothic"/>
              </a:rPr>
              <a:t>t</a:t>
            </a:r>
            <a:r>
              <a:rPr sz="2000" spc="-5" dirty="0">
                <a:latin typeface="Lato" panose="020F0502020204030203"/>
                <a:cs typeface="Century Gothic"/>
              </a:rPr>
              <a:t>anda</a:t>
            </a:r>
            <a:r>
              <a:rPr sz="2000" spc="-10" dirty="0">
                <a:latin typeface="Lato" panose="020F0502020204030203"/>
                <a:cs typeface="Century Gothic"/>
              </a:rPr>
              <a:t>r</a:t>
            </a:r>
            <a:r>
              <a:rPr sz="2000" dirty="0">
                <a:latin typeface="Lato" panose="020F0502020204030203"/>
                <a:cs typeface="Century Gothic"/>
              </a:rPr>
              <a:t>d</a:t>
            </a:r>
            <a:r>
              <a:rPr sz="2000" spc="-35" dirty="0">
                <a:latin typeface="Lato" panose="020F0502020204030203"/>
                <a:cs typeface="Century Gothic"/>
              </a:rPr>
              <a:t> </a:t>
            </a:r>
            <a:r>
              <a:rPr sz="2000" spc="-5" dirty="0">
                <a:latin typeface="Lato" panose="020F0502020204030203"/>
                <a:cs typeface="Century Gothic"/>
              </a:rPr>
              <a:t>pr</a:t>
            </a:r>
            <a:r>
              <a:rPr sz="2000" spc="-10" dirty="0">
                <a:latin typeface="Lato" panose="020F0502020204030203"/>
                <a:cs typeface="Century Gothic"/>
              </a:rPr>
              <a:t>i</a:t>
            </a:r>
            <a:r>
              <a:rPr sz="2000" dirty="0">
                <a:latin typeface="Lato" panose="020F0502020204030203"/>
                <a:cs typeface="Century Gothic"/>
              </a:rPr>
              <a:t>maries</a:t>
            </a:r>
          </a:p>
          <a:p>
            <a:pPr marL="698500" lvl="1" indent="-337185">
              <a:spcBef>
                <a:spcPts val="605"/>
              </a:spcBef>
              <a:buClr>
                <a:srgbClr val="E3C401"/>
              </a:buClr>
              <a:buFont typeface="Wingdings 2"/>
              <a:buChar char="□"/>
              <a:tabLst>
                <a:tab pos="699135" algn="l"/>
              </a:tabLst>
            </a:pPr>
            <a:r>
              <a:rPr dirty="0">
                <a:solidFill>
                  <a:srgbClr val="FF0000"/>
                </a:solidFill>
                <a:latin typeface="Lato" panose="020F0502020204030203"/>
                <a:cs typeface="Century Gothic"/>
              </a:rPr>
              <a:t>R</a:t>
            </a:r>
            <a:r>
              <a:rPr spc="-10" dirty="0">
                <a:solidFill>
                  <a:srgbClr val="FF0000"/>
                </a:solidFill>
                <a:latin typeface="Lato" panose="020F0502020204030203"/>
                <a:cs typeface="Century Gothic"/>
              </a:rPr>
              <a:t>e</a:t>
            </a:r>
            <a:r>
              <a:rPr dirty="0">
                <a:solidFill>
                  <a:srgbClr val="FF0000"/>
                </a:solidFill>
                <a:latin typeface="Lato" panose="020F0502020204030203"/>
                <a:cs typeface="Century Gothic"/>
              </a:rPr>
              <a:t>d </a:t>
            </a:r>
            <a:r>
              <a:rPr spc="-45" dirty="0">
                <a:solidFill>
                  <a:srgbClr val="FF0000"/>
                </a:solidFill>
                <a:latin typeface="Lato" panose="020F0502020204030203"/>
                <a:cs typeface="Century Gothic"/>
              </a:rPr>
              <a:t>(</a:t>
            </a:r>
            <a:r>
              <a:rPr dirty="0">
                <a:solidFill>
                  <a:srgbClr val="FF0000"/>
                </a:solidFill>
                <a:latin typeface="Lato" panose="020F0502020204030203"/>
                <a:cs typeface="Century Gothic"/>
              </a:rPr>
              <a:t>R</a:t>
            </a:r>
            <a:r>
              <a:rPr spc="-20" dirty="0">
                <a:solidFill>
                  <a:srgbClr val="FF0000"/>
                </a:solidFill>
                <a:latin typeface="Lato" panose="020F0502020204030203"/>
                <a:cs typeface="Century Gothic"/>
              </a:rPr>
              <a:t>)</a:t>
            </a:r>
            <a:r>
              <a:rPr dirty="0">
                <a:solidFill>
                  <a:srgbClr val="FF0000"/>
                </a:solidFill>
                <a:latin typeface="Lato" panose="020F0502020204030203"/>
                <a:cs typeface="Century Gothic"/>
              </a:rPr>
              <a:t>:</a:t>
            </a:r>
            <a:r>
              <a:rPr spc="60" dirty="0">
                <a:solidFill>
                  <a:srgbClr val="FF0000"/>
                </a:solidFill>
                <a:latin typeface="Lato" panose="020F0502020204030203"/>
                <a:cs typeface="Century Gothic"/>
              </a:rPr>
              <a:t> </a:t>
            </a:r>
            <a:r>
              <a:rPr spc="-5" dirty="0">
                <a:solidFill>
                  <a:srgbClr val="585858"/>
                </a:solidFill>
                <a:latin typeface="Lato" panose="020F0502020204030203"/>
                <a:cs typeface="Century Gothic"/>
              </a:rPr>
              <a:t>70</a:t>
            </a:r>
            <a:r>
              <a:rPr spc="-10" dirty="0">
                <a:solidFill>
                  <a:srgbClr val="585858"/>
                </a:solidFill>
                <a:latin typeface="Lato" panose="020F0502020204030203"/>
                <a:cs typeface="Century Gothic"/>
              </a:rPr>
              <a:t>0n</a:t>
            </a:r>
            <a:r>
              <a:rPr dirty="0">
                <a:solidFill>
                  <a:srgbClr val="585858"/>
                </a:solidFill>
                <a:latin typeface="Lato" panose="020F0502020204030203"/>
                <a:cs typeface="Century Gothic"/>
              </a:rPr>
              <a:t>m</a:t>
            </a:r>
            <a:endParaRPr dirty="0">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spc="-20" dirty="0">
                <a:solidFill>
                  <a:srgbClr val="00AF50"/>
                </a:solidFill>
                <a:latin typeface="Lato" panose="020F0502020204030203"/>
                <a:cs typeface="Century Gothic"/>
              </a:rPr>
              <a:t>Gre</a:t>
            </a:r>
            <a:r>
              <a:rPr spc="-25" dirty="0">
                <a:solidFill>
                  <a:srgbClr val="00AF50"/>
                </a:solidFill>
                <a:latin typeface="Lato" panose="020F0502020204030203"/>
                <a:cs typeface="Century Gothic"/>
              </a:rPr>
              <a:t>e</a:t>
            </a:r>
            <a:r>
              <a:rPr spc="-15" dirty="0">
                <a:solidFill>
                  <a:srgbClr val="00AF50"/>
                </a:solidFill>
                <a:latin typeface="Lato" panose="020F0502020204030203"/>
                <a:cs typeface="Century Gothic"/>
              </a:rPr>
              <a:t>n</a:t>
            </a:r>
            <a:r>
              <a:rPr spc="20" dirty="0">
                <a:solidFill>
                  <a:srgbClr val="00AF50"/>
                </a:solidFill>
                <a:latin typeface="Lato" panose="020F0502020204030203"/>
                <a:cs typeface="Century Gothic"/>
              </a:rPr>
              <a:t> </a:t>
            </a:r>
            <a:r>
              <a:rPr spc="-40" dirty="0">
                <a:solidFill>
                  <a:srgbClr val="00AF50"/>
                </a:solidFill>
                <a:latin typeface="Lato" panose="020F0502020204030203"/>
                <a:cs typeface="Century Gothic"/>
              </a:rPr>
              <a:t>(</a:t>
            </a:r>
            <a:r>
              <a:rPr spc="10" dirty="0">
                <a:solidFill>
                  <a:srgbClr val="00AF50"/>
                </a:solidFill>
                <a:latin typeface="Lato" panose="020F0502020204030203"/>
                <a:cs typeface="Century Gothic"/>
              </a:rPr>
              <a:t>G</a:t>
            </a:r>
            <a:r>
              <a:rPr spc="-20" dirty="0">
                <a:solidFill>
                  <a:srgbClr val="00AF50"/>
                </a:solidFill>
                <a:latin typeface="Lato" panose="020F0502020204030203"/>
                <a:cs typeface="Century Gothic"/>
              </a:rPr>
              <a:t>)</a:t>
            </a:r>
            <a:r>
              <a:rPr spc="-5" dirty="0">
                <a:solidFill>
                  <a:srgbClr val="00AF50"/>
                </a:solidFill>
                <a:latin typeface="Lato" panose="020F0502020204030203"/>
                <a:cs typeface="Century Gothic"/>
              </a:rPr>
              <a:t>:</a:t>
            </a:r>
            <a:r>
              <a:rPr spc="50" dirty="0">
                <a:solidFill>
                  <a:srgbClr val="00AF50"/>
                </a:solidFill>
                <a:latin typeface="Lato" panose="020F0502020204030203"/>
                <a:cs typeface="Century Gothic"/>
              </a:rPr>
              <a:t> </a:t>
            </a:r>
            <a:r>
              <a:rPr spc="-5" dirty="0">
                <a:solidFill>
                  <a:srgbClr val="585858"/>
                </a:solidFill>
                <a:latin typeface="Lato" panose="020F0502020204030203"/>
                <a:cs typeface="Century Gothic"/>
              </a:rPr>
              <a:t>546</a:t>
            </a:r>
            <a:r>
              <a:rPr spc="-25" dirty="0">
                <a:solidFill>
                  <a:srgbClr val="585858"/>
                </a:solidFill>
                <a:latin typeface="Lato" panose="020F0502020204030203"/>
                <a:cs typeface="Century Gothic"/>
              </a:rPr>
              <a:t>.</a:t>
            </a:r>
            <a:r>
              <a:rPr dirty="0">
                <a:solidFill>
                  <a:srgbClr val="585858"/>
                </a:solidFill>
                <a:latin typeface="Lato" panose="020F0502020204030203"/>
                <a:cs typeface="Century Gothic"/>
              </a:rPr>
              <a:t>1</a:t>
            </a:r>
            <a:r>
              <a:rPr spc="35" dirty="0">
                <a:solidFill>
                  <a:srgbClr val="585858"/>
                </a:solidFill>
                <a:latin typeface="Lato" panose="020F0502020204030203"/>
                <a:cs typeface="Century Gothic"/>
              </a:rPr>
              <a:t> </a:t>
            </a:r>
            <a:r>
              <a:rPr spc="-25" dirty="0">
                <a:solidFill>
                  <a:srgbClr val="585858"/>
                </a:solidFill>
                <a:latin typeface="Lato" panose="020F0502020204030203"/>
                <a:cs typeface="Century Gothic"/>
              </a:rPr>
              <a:t>n</a:t>
            </a:r>
            <a:r>
              <a:rPr spc="-20" dirty="0">
                <a:solidFill>
                  <a:srgbClr val="585858"/>
                </a:solidFill>
                <a:latin typeface="Lato" panose="020F0502020204030203"/>
                <a:cs typeface="Century Gothic"/>
              </a:rPr>
              <a:t>m</a:t>
            </a:r>
            <a:endParaRPr lang="en-US" spc="-20" dirty="0">
              <a:solidFill>
                <a:srgbClr val="585858"/>
              </a:solidFill>
              <a:latin typeface="Lato" panose="020F0502020204030203"/>
              <a:cs typeface="Century Gothic"/>
            </a:endParaRPr>
          </a:p>
          <a:p>
            <a:pPr marL="698500" lvl="1" indent="-337185">
              <a:spcBef>
                <a:spcPts val="600"/>
              </a:spcBef>
              <a:buClr>
                <a:srgbClr val="E3C401"/>
              </a:buClr>
              <a:buFont typeface="Wingdings 2"/>
              <a:buChar char="□"/>
              <a:tabLst>
                <a:tab pos="699135" algn="l"/>
              </a:tabLst>
            </a:pPr>
            <a:r>
              <a:rPr lang="en-US" spc="-5" dirty="0">
                <a:solidFill>
                  <a:srgbClr val="20449B"/>
                </a:solidFill>
                <a:latin typeface="Lato" panose="020F0502020204030203"/>
                <a:cs typeface="Century Gothic"/>
              </a:rPr>
              <a:t>B</a:t>
            </a:r>
            <a:r>
              <a:rPr lang="en-US" spc="5" dirty="0">
                <a:solidFill>
                  <a:srgbClr val="20449B"/>
                </a:solidFill>
                <a:latin typeface="Lato" panose="020F0502020204030203"/>
                <a:cs typeface="Century Gothic"/>
              </a:rPr>
              <a:t>l</a:t>
            </a:r>
            <a:r>
              <a:rPr lang="en-US" spc="-15" dirty="0">
                <a:solidFill>
                  <a:srgbClr val="20449B"/>
                </a:solidFill>
                <a:latin typeface="Lato" panose="020F0502020204030203"/>
                <a:cs typeface="Century Gothic"/>
              </a:rPr>
              <a:t>u</a:t>
            </a:r>
            <a:r>
              <a:rPr lang="en-US" spc="-25" dirty="0">
                <a:solidFill>
                  <a:srgbClr val="20449B"/>
                </a:solidFill>
                <a:latin typeface="Lato" panose="020F0502020204030203"/>
                <a:cs typeface="Century Gothic"/>
              </a:rPr>
              <a:t>e</a:t>
            </a:r>
            <a:r>
              <a:rPr lang="en-US" spc="-40"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B</a:t>
            </a:r>
            <a:r>
              <a:rPr lang="en-US" spc="-15" dirty="0">
                <a:solidFill>
                  <a:srgbClr val="20449B"/>
                </a:solidFill>
                <a:latin typeface="Lato" panose="020F0502020204030203"/>
                <a:cs typeface="Century Gothic"/>
              </a:rPr>
              <a:t>)</a:t>
            </a:r>
            <a:r>
              <a:rPr lang="en-US" spc="-5" dirty="0">
                <a:solidFill>
                  <a:srgbClr val="20449B"/>
                </a:solidFill>
                <a:latin typeface="Lato" panose="020F0502020204030203"/>
                <a:cs typeface="Century Gothic"/>
              </a:rPr>
              <a:t>:</a:t>
            </a:r>
            <a:r>
              <a:rPr lang="en-US" spc="45" dirty="0">
                <a:solidFill>
                  <a:srgbClr val="20449B"/>
                </a:solidFill>
                <a:latin typeface="Lato" panose="020F0502020204030203"/>
                <a:cs typeface="Century Gothic"/>
              </a:rPr>
              <a:t> </a:t>
            </a:r>
            <a:r>
              <a:rPr lang="en-US" spc="-5" dirty="0">
                <a:solidFill>
                  <a:srgbClr val="585858"/>
                </a:solidFill>
                <a:latin typeface="Lato" panose="020F0502020204030203"/>
                <a:cs typeface="Century Gothic"/>
              </a:rPr>
              <a:t>435</a:t>
            </a:r>
            <a:r>
              <a:rPr lang="en-US" spc="-25" dirty="0">
                <a:solidFill>
                  <a:srgbClr val="585858"/>
                </a:solidFill>
                <a:latin typeface="Lato" panose="020F0502020204030203"/>
                <a:cs typeface="Century Gothic"/>
              </a:rPr>
              <a:t>.</a:t>
            </a:r>
            <a:r>
              <a:rPr lang="en-US" dirty="0">
                <a:solidFill>
                  <a:srgbClr val="585858"/>
                </a:solidFill>
                <a:latin typeface="Lato" panose="020F0502020204030203"/>
                <a:cs typeface="Century Gothic"/>
              </a:rPr>
              <a:t>8</a:t>
            </a:r>
            <a:r>
              <a:rPr lang="en-US" spc="35" dirty="0">
                <a:solidFill>
                  <a:srgbClr val="585858"/>
                </a:solidFill>
                <a:latin typeface="Lato" panose="020F0502020204030203"/>
                <a:cs typeface="Century Gothic"/>
              </a:rPr>
              <a:t> </a:t>
            </a:r>
            <a:r>
              <a:rPr lang="en-US" spc="-25" dirty="0">
                <a:solidFill>
                  <a:srgbClr val="585858"/>
                </a:solidFill>
                <a:latin typeface="Lato" panose="020F0502020204030203"/>
                <a:cs typeface="Century Gothic"/>
              </a:rPr>
              <a:t>n</a:t>
            </a:r>
            <a:r>
              <a:rPr lang="en-US" spc="-20" dirty="0">
                <a:solidFill>
                  <a:srgbClr val="585858"/>
                </a:solidFill>
                <a:latin typeface="Lato" panose="020F0502020204030203"/>
                <a:cs typeface="Century Gothic"/>
              </a:rPr>
              <a:t>m</a:t>
            </a:r>
            <a:endParaRPr dirty="0">
              <a:latin typeface="Lato" panose="020F0502020204030203"/>
              <a:cs typeface="Century Gothic"/>
            </a:endParaRPr>
          </a:p>
        </p:txBody>
      </p:sp>
      <p:pic>
        <p:nvPicPr>
          <p:cNvPr id="6" name="Picture 2" descr="https://foundationsofgameenginedev.com/figures/FGED2-Figure5.3.png">
            <a:extLst>
              <a:ext uri="{FF2B5EF4-FFF2-40B4-BE49-F238E27FC236}">
                <a16:creationId xmlns:a16="http://schemas.microsoft.com/office/drawing/2014/main" id="{05CAD7B7-AB92-4DB9-BFA0-B5246D8D1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878" y="1871896"/>
            <a:ext cx="4752122" cy="31552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62DE3B-99E6-4A68-8CB4-1FA4561B3610}"/>
              </a:ext>
            </a:extLst>
          </p:cNvPr>
          <p:cNvSpPr txBox="1"/>
          <p:nvPr/>
        </p:nvSpPr>
        <p:spPr>
          <a:xfrm>
            <a:off x="4212609" y="5563088"/>
            <a:ext cx="7652820" cy="923330"/>
          </a:xfrm>
          <a:prstGeom prst="rect">
            <a:avLst/>
          </a:prstGeom>
          <a:noFill/>
          <a:ln>
            <a:solidFill>
              <a:schemeClr val="accent1"/>
            </a:solidFill>
          </a:ln>
        </p:spPr>
        <p:txBody>
          <a:bodyPr wrap="square" rtlCol="0">
            <a:spAutoFit/>
          </a:bodyPr>
          <a:lstStyle/>
          <a:p>
            <a:r>
              <a:rPr lang="en-US" dirty="0">
                <a:latin typeface="Comic Sans MS" panose="030F0702030302020204" pitchFamily="66" charset="0"/>
              </a:rPr>
              <a:t>The three weighted r, g, and b lights cannot directly represent all visible colors, as their color-matching functions have negative weights for various wavelengths.</a:t>
            </a:r>
          </a:p>
        </p:txBody>
      </p:sp>
    </p:spTree>
    <p:extLst>
      <p:ext uri="{BB962C8B-B14F-4D97-AF65-F5344CB8AC3E}">
        <p14:creationId xmlns:p14="http://schemas.microsoft.com/office/powerpoint/2010/main" val="115621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98427" y="157092"/>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RGB</a:t>
            </a:r>
            <a:r>
              <a:rPr spc="-5" dirty="0"/>
              <a:t> </a:t>
            </a:r>
            <a:r>
              <a:rPr dirty="0"/>
              <a:t>C</a:t>
            </a:r>
            <a:r>
              <a:rPr spc="-15" dirty="0"/>
              <a:t>o</a:t>
            </a:r>
            <a:r>
              <a:rPr spc="-5" dirty="0"/>
              <a:t>lo</a:t>
            </a:r>
            <a:r>
              <a:rPr dirty="0"/>
              <a:t>r</a:t>
            </a:r>
            <a:r>
              <a:rPr spc="20" dirty="0"/>
              <a:t> </a:t>
            </a:r>
            <a:r>
              <a:rPr spc="-5" dirty="0"/>
              <a:t>Space</a:t>
            </a:r>
          </a:p>
        </p:txBody>
      </p:sp>
      <p:sp>
        <p:nvSpPr>
          <p:cNvPr id="4" name="object 4"/>
          <p:cNvSpPr txBox="1"/>
          <p:nvPr/>
        </p:nvSpPr>
        <p:spPr>
          <a:xfrm>
            <a:off x="224689" y="961724"/>
            <a:ext cx="11054685" cy="2200602"/>
          </a:xfrm>
          <a:prstGeom prst="rect">
            <a:avLst/>
          </a:prstGeom>
          <a:ln w="9144">
            <a:solidFill>
              <a:srgbClr val="000000"/>
            </a:solidFill>
          </a:ln>
        </p:spPr>
        <p:txBody>
          <a:bodyPr vert="horz" wrap="square" lIns="0" tIns="0" rIns="0" bIns="0" rtlCol="0">
            <a:spAutoFit/>
          </a:bodyPr>
          <a:lstStyle/>
          <a:p>
            <a:pPr marL="86359">
              <a:spcBef>
                <a:spcPts val="985"/>
              </a:spcBef>
              <a:buClr>
                <a:srgbClr val="DF7601"/>
              </a:buClr>
              <a:tabLst>
                <a:tab pos="429895" algn="l"/>
              </a:tabLst>
            </a:pPr>
            <a:r>
              <a:rPr lang="en-US" sz="2000" dirty="0">
                <a:latin typeface="Lato" panose="020F0502020204030203"/>
                <a:cs typeface="Century Gothic"/>
              </a:rPr>
              <a:t>Negative values for primaries</a:t>
            </a:r>
            <a:endParaRPr sz="2000" dirty="0">
              <a:latin typeface="Lato" panose="020F0502020204030203"/>
              <a:cs typeface="Century Gothic"/>
            </a:endParaRPr>
          </a:p>
          <a:p>
            <a:pPr marL="772160" lvl="1" indent="-336550">
              <a:spcBef>
                <a:spcPts val="605"/>
              </a:spcBef>
              <a:buClr>
                <a:srgbClr val="E3C401"/>
              </a:buClr>
              <a:buFont typeface="Wingdings 2"/>
              <a:buChar char="□"/>
              <a:tabLst>
                <a:tab pos="772795" algn="l"/>
              </a:tabLst>
            </a:pPr>
            <a:r>
              <a:rPr spc="-55" dirty="0">
                <a:latin typeface="Lato" panose="020F0502020204030203"/>
                <a:cs typeface="Century Gothic"/>
              </a:rPr>
              <a:t>W</a:t>
            </a:r>
            <a:r>
              <a:rPr spc="-10" dirty="0">
                <a:latin typeface="Lato" panose="020F0502020204030203"/>
                <a:cs typeface="Century Gothic"/>
              </a:rPr>
              <a:t>h</a:t>
            </a:r>
            <a:r>
              <a:rPr spc="-5" dirty="0">
                <a:latin typeface="Lato" panose="020F0502020204030203"/>
                <a:cs typeface="Century Gothic"/>
              </a:rPr>
              <a:t>a</a:t>
            </a:r>
            <a:r>
              <a:rPr dirty="0">
                <a:latin typeface="Lato" panose="020F0502020204030203"/>
                <a:cs typeface="Century Gothic"/>
              </a:rPr>
              <a:t>t</a:t>
            </a:r>
            <a:r>
              <a:rPr spc="45" dirty="0">
                <a:latin typeface="Lato" panose="020F0502020204030203"/>
                <a:cs typeface="Century Gothic"/>
              </a:rPr>
              <a:t> </a:t>
            </a:r>
            <a:r>
              <a:rPr spc="-5" dirty="0">
                <a:latin typeface="Lato" panose="020F0502020204030203"/>
                <a:cs typeface="Century Gothic"/>
              </a:rPr>
              <a:t>do</a:t>
            </a:r>
            <a:r>
              <a:rPr spc="-15" dirty="0">
                <a:latin typeface="Lato" panose="020F0502020204030203"/>
                <a:cs typeface="Century Gothic"/>
              </a:rPr>
              <a:t>e</a:t>
            </a:r>
            <a:r>
              <a:rPr dirty="0">
                <a:latin typeface="Lato" panose="020F0502020204030203"/>
                <a:cs typeface="Century Gothic"/>
              </a:rPr>
              <a:t>s</a:t>
            </a:r>
            <a:r>
              <a:rPr spc="10" dirty="0">
                <a:latin typeface="Lato" panose="020F0502020204030203"/>
                <a:cs typeface="Century Gothic"/>
              </a:rPr>
              <a:t> </a:t>
            </a:r>
            <a:r>
              <a:rPr spc="-15" dirty="0">
                <a:latin typeface="Lato" panose="020F0502020204030203"/>
                <a:cs typeface="Century Gothic"/>
              </a:rPr>
              <a:t>t</a:t>
            </a:r>
            <a:r>
              <a:rPr spc="-10" dirty="0">
                <a:latin typeface="Lato" panose="020F0502020204030203"/>
                <a:cs typeface="Century Gothic"/>
              </a:rPr>
              <a:t>h</a:t>
            </a:r>
            <a:r>
              <a:rPr spc="20" dirty="0">
                <a:latin typeface="Lato" panose="020F0502020204030203"/>
                <a:cs typeface="Century Gothic"/>
              </a:rPr>
              <a:t>i</a:t>
            </a:r>
            <a:r>
              <a:rPr dirty="0">
                <a:latin typeface="Lato" panose="020F0502020204030203"/>
                <a:cs typeface="Century Gothic"/>
              </a:rPr>
              <a:t>s me</a:t>
            </a:r>
            <a:r>
              <a:rPr spc="-15" dirty="0">
                <a:latin typeface="Lato" panose="020F0502020204030203"/>
                <a:cs typeface="Century Gothic"/>
              </a:rPr>
              <a:t>a</a:t>
            </a:r>
            <a:r>
              <a:rPr dirty="0">
                <a:latin typeface="Lato" panose="020F0502020204030203"/>
                <a:cs typeface="Century Gothic"/>
              </a:rPr>
              <a:t>n</a:t>
            </a:r>
            <a:r>
              <a:rPr spc="5" dirty="0">
                <a:latin typeface="Lato" panose="020F0502020204030203"/>
                <a:cs typeface="Century Gothic"/>
              </a:rPr>
              <a:t> </a:t>
            </a:r>
            <a:r>
              <a:rPr spc="-10" dirty="0">
                <a:latin typeface="Lato" panose="020F0502020204030203"/>
                <a:cs typeface="Century Gothic"/>
              </a:rPr>
              <a:t>ha</a:t>
            </a:r>
            <a:r>
              <a:rPr spc="-5" dirty="0">
                <a:latin typeface="Lato" panose="020F0502020204030203"/>
                <a:cs typeface="Century Gothic"/>
              </a:rPr>
              <a:t>p</a:t>
            </a:r>
            <a:r>
              <a:rPr spc="-15" dirty="0">
                <a:latin typeface="Lato" panose="020F0502020204030203"/>
                <a:cs typeface="Century Gothic"/>
              </a:rPr>
              <a:t>p</a:t>
            </a:r>
            <a:r>
              <a:rPr spc="-10" dirty="0">
                <a:latin typeface="Lato" panose="020F0502020204030203"/>
                <a:cs typeface="Century Gothic"/>
              </a:rPr>
              <a:t>ene</a:t>
            </a:r>
            <a:r>
              <a:rPr dirty="0">
                <a:latin typeface="Lato" panose="020F0502020204030203"/>
                <a:cs typeface="Century Gothic"/>
              </a:rPr>
              <a:t>d</a:t>
            </a:r>
            <a:r>
              <a:rPr spc="40" dirty="0">
                <a:latin typeface="Lato" panose="020F0502020204030203"/>
                <a:cs typeface="Century Gothic"/>
              </a:rPr>
              <a:t> </a:t>
            </a:r>
            <a:r>
              <a:rPr spc="-5" dirty="0">
                <a:latin typeface="Lato" panose="020F0502020204030203"/>
                <a:cs typeface="Century Gothic"/>
              </a:rPr>
              <a:t>p</a:t>
            </a:r>
            <a:r>
              <a:rPr spc="-15" dirty="0">
                <a:latin typeface="Lato" panose="020F0502020204030203"/>
                <a:cs typeface="Century Gothic"/>
              </a:rPr>
              <a:t>h</a:t>
            </a:r>
            <a:r>
              <a:rPr spc="-10" dirty="0">
                <a:latin typeface="Lato" panose="020F0502020204030203"/>
                <a:cs typeface="Century Gothic"/>
              </a:rPr>
              <a:t>y</a:t>
            </a:r>
            <a:r>
              <a:rPr spc="-5" dirty="0">
                <a:latin typeface="Lato" panose="020F0502020204030203"/>
                <a:cs typeface="Century Gothic"/>
              </a:rPr>
              <a:t>s</a:t>
            </a:r>
            <a:r>
              <a:rPr spc="15" dirty="0">
                <a:latin typeface="Lato" panose="020F0502020204030203"/>
                <a:cs typeface="Century Gothic"/>
              </a:rPr>
              <a:t>i</a:t>
            </a:r>
            <a:r>
              <a:rPr dirty="0">
                <a:latin typeface="Lato" panose="020F0502020204030203"/>
                <a:cs typeface="Century Gothic"/>
              </a:rPr>
              <a:t>c</a:t>
            </a:r>
            <a:r>
              <a:rPr spc="-10" dirty="0">
                <a:latin typeface="Lato" panose="020F0502020204030203"/>
                <a:cs typeface="Century Gothic"/>
              </a:rPr>
              <a:t>a</a:t>
            </a:r>
            <a:r>
              <a:rPr spc="5" dirty="0">
                <a:latin typeface="Lato" panose="020F0502020204030203"/>
                <a:cs typeface="Century Gothic"/>
              </a:rPr>
              <a:t>ll</a:t>
            </a:r>
            <a:r>
              <a:rPr dirty="0">
                <a:latin typeface="Lato" panose="020F0502020204030203"/>
                <a:cs typeface="Century Gothic"/>
              </a:rPr>
              <a:t>y</a:t>
            </a:r>
            <a:r>
              <a:rPr spc="-25" dirty="0">
                <a:latin typeface="Lato" panose="020F0502020204030203"/>
                <a:cs typeface="Century Gothic"/>
              </a:rPr>
              <a:t> </a:t>
            </a:r>
            <a:r>
              <a:rPr spc="20" dirty="0">
                <a:latin typeface="Lato" panose="020F0502020204030203"/>
                <a:cs typeface="Century Gothic"/>
              </a:rPr>
              <a:t>i</a:t>
            </a:r>
            <a:r>
              <a:rPr dirty="0">
                <a:latin typeface="Lato" panose="020F0502020204030203"/>
                <a:cs typeface="Century Gothic"/>
              </a:rPr>
              <a:t>n</a:t>
            </a:r>
            <a:r>
              <a:rPr spc="-15" dirty="0">
                <a:latin typeface="Lato" panose="020F0502020204030203"/>
                <a:cs typeface="Century Gothic"/>
              </a:rPr>
              <a:t> t</a:t>
            </a:r>
            <a:r>
              <a:rPr spc="-10" dirty="0">
                <a:latin typeface="Lato" panose="020F0502020204030203"/>
                <a:cs typeface="Century Gothic"/>
              </a:rPr>
              <a:t>h</a:t>
            </a:r>
            <a:r>
              <a:rPr dirty="0">
                <a:latin typeface="Lato" panose="020F0502020204030203"/>
                <a:cs typeface="Century Gothic"/>
              </a:rPr>
              <a:t>e</a:t>
            </a:r>
            <a:r>
              <a:rPr spc="20" dirty="0">
                <a:latin typeface="Lato" panose="020F0502020204030203"/>
                <a:cs typeface="Century Gothic"/>
              </a:rPr>
              <a:t> </a:t>
            </a:r>
            <a:r>
              <a:rPr spc="-10" dirty="0">
                <a:latin typeface="Lato" panose="020F0502020204030203"/>
                <a:cs typeface="Century Gothic"/>
              </a:rPr>
              <a:t>e</a:t>
            </a:r>
            <a:r>
              <a:rPr dirty="0">
                <a:latin typeface="Lato" panose="020F0502020204030203"/>
                <a:cs typeface="Century Gothic"/>
              </a:rPr>
              <a:t>x</a:t>
            </a:r>
            <a:r>
              <a:rPr spc="-10" dirty="0">
                <a:latin typeface="Lato" panose="020F0502020204030203"/>
                <a:cs typeface="Century Gothic"/>
              </a:rPr>
              <a:t>pe</a:t>
            </a:r>
            <a:r>
              <a:rPr dirty="0">
                <a:latin typeface="Lato" panose="020F0502020204030203"/>
                <a:cs typeface="Century Gothic"/>
              </a:rPr>
              <a:t>r</a:t>
            </a:r>
            <a:r>
              <a:rPr spc="15" dirty="0">
                <a:latin typeface="Lato" panose="020F0502020204030203"/>
                <a:cs typeface="Century Gothic"/>
              </a:rPr>
              <a:t>i</a:t>
            </a:r>
            <a:r>
              <a:rPr dirty="0">
                <a:latin typeface="Lato" panose="020F0502020204030203"/>
                <a:cs typeface="Century Gothic"/>
              </a:rPr>
              <a:t>m</a:t>
            </a:r>
            <a:r>
              <a:rPr spc="-10" dirty="0">
                <a:latin typeface="Lato" panose="020F0502020204030203"/>
                <a:cs typeface="Century Gothic"/>
              </a:rPr>
              <a:t>en</a:t>
            </a:r>
            <a:r>
              <a:rPr spc="-15" dirty="0">
                <a:latin typeface="Lato" panose="020F0502020204030203"/>
                <a:cs typeface="Century Gothic"/>
              </a:rPr>
              <a:t>t</a:t>
            </a:r>
            <a:r>
              <a:rPr dirty="0">
                <a:latin typeface="Lato" panose="020F0502020204030203"/>
                <a:cs typeface="Century Gothic"/>
              </a:rPr>
              <a:t>?</a:t>
            </a:r>
            <a:endParaRPr lang="en-US" dirty="0">
              <a:latin typeface="Lato" panose="020F0502020204030203"/>
              <a:cs typeface="Century Gothic"/>
            </a:endParaRPr>
          </a:p>
          <a:p>
            <a:pPr marL="772160" lvl="1" indent="-336550">
              <a:spcBef>
                <a:spcPts val="605"/>
              </a:spcBef>
              <a:buClr>
                <a:srgbClr val="E3C401"/>
              </a:buClr>
              <a:buFont typeface="Wingdings 2"/>
              <a:buChar char="□"/>
              <a:tabLst>
                <a:tab pos="772795" algn="l"/>
              </a:tabLst>
            </a:pPr>
            <a:r>
              <a:rPr lang="en-US" dirty="0">
                <a:latin typeface="Lato" panose="020F0502020204030203"/>
              </a:rPr>
              <a:t>Example: orange = 0.45 R + 0.45 G – 0.1B</a:t>
            </a:r>
          </a:p>
          <a:p>
            <a:pPr marL="772160" lvl="1" indent="-336550">
              <a:spcBef>
                <a:spcPts val="605"/>
              </a:spcBef>
              <a:buClr>
                <a:srgbClr val="E3C401"/>
              </a:buClr>
              <a:buFont typeface="Wingdings 2"/>
              <a:buChar char="□"/>
              <a:tabLst>
                <a:tab pos="772795" algn="l"/>
              </a:tabLst>
            </a:pPr>
            <a:r>
              <a:rPr lang="en-US" dirty="0">
                <a:latin typeface="Lato" panose="020F0502020204030203"/>
              </a:rPr>
              <a:t>We can empirically discover that by allowing test subject to add a primary to the test color:</a:t>
            </a:r>
            <a:br>
              <a:rPr lang="en-US" dirty="0">
                <a:latin typeface="Lato" panose="020F0502020204030203"/>
              </a:rPr>
            </a:br>
            <a:br>
              <a:rPr lang="en-US" dirty="0">
                <a:latin typeface="Lato" panose="020F0502020204030203"/>
              </a:rPr>
            </a:br>
            <a:r>
              <a:rPr lang="en-US" dirty="0">
                <a:latin typeface="Lato" panose="020F0502020204030203"/>
              </a:rPr>
              <a:t>orange+ 0.1B = 0.45 R + 0.45 G</a:t>
            </a:r>
            <a:endParaRPr dirty="0">
              <a:latin typeface="Lato" panose="020F0502020204030203"/>
              <a:cs typeface="Century Gothic"/>
            </a:endParaRPr>
          </a:p>
          <a:p>
            <a:pPr lvl="1">
              <a:lnSpc>
                <a:spcPct val="100000"/>
              </a:lnSpc>
              <a:buClr>
                <a:srgbClr val="E3C401"/>
              </a:buClr>
              <a:buFont typeface="Wingdings 2"/>
              <a:buChar char="□"/>
            </a:pPr>
            <a:endParaRPr dirty="0">
              <a:latin typeface="Times New Roman"/>
              <a:cs typeface="Times New Roman"/>
            </a:endParaRPr>
          </a:p>
        </p:txBody>
      </p:sp>
      <p:pic>
        <p:nvPicPr>
          <p:cNvPr id="2" name="Picture 1">
            <a:extLst>
              <a:ext uri="{FF2B5EF4-FFF2-40B4-BE49-F238E27FC236}">
                <a16:creationId xmlns:a16="http://schemas.microsoft.com/office/drawing/2014/main" id="{E1427D11-D2A1-4BF2-A9EE-9B4021E99A98}"/>
              </a:ext>
            </a:extLst>
          </p:cNvPr>
          <p:cNvPicPr>
            <a:picLocks noChangeAspect="1"/>
          </p:cNvPicPr>
          <p:nvPr/>
        </p:nvPicPr>
        <p:blipFill>
          <a:blip r:embed="rId3"/>
          <a:stretch>
            <a:fillRect/>
          </a:stretch>
        </p:blipFill>
        <p:spPr>
          <a:xfrm>
            <a:off x="224689" y="3429000"/>
            <a:ext cx="4755292" cy="315800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071B43D-C3EC-4F6A-BB23-60AFA46E5178}"/>
                  </a:ext>
                </a:extLst>
              </p:cNvPr>
              <p:cNvSpPr txBox="1"/>
              <p:nvPr/>
            </p:nvSpPr>
            <p:spPr>
              <a:xfrm>
                <a:off x="4499694" y="3423424"/>
                <a:ext cx="7275993" cy="2124621"/>
              </a:xfrm>
              <a:prstGeom prst="rect">
                <a:avLst/>
              </a:prstGeom>
              <a:noFill/>
            </p:spPr>
            <p:txBody>
              <a:bodyPr wrap="square" rtlCol="0">
                <a:spAutoFit/>
              </a:bodyPr>
              <a:lstStyle/>
              <a:p>
                <a:r>
                  <a:rPr lang="en-US" dirty="0"/>
                  <a:t>For a given light with spectral power distribution P(</a:t>
                </a:r>
                <a:r>
                  <a:rPr lang="el-GR" dirty="0"/>
                  <a:t>λ</a:t>
                </a:r>
                <a:r>
                  <a:rPr lang="en-US" dirty="0"/>
                  <a:t>) the CIE RGB color is</a:t>
                </a:r>
              </a:p>
              <a:p>
                <a:endParaRPr lang="en-US" dirty="0"/>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𝜆</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r>
                  <a:rPr lang="en-US" dirty="0"/>
                  <a:t>G </a:t>
                </a:r>
                <a14:m>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acc>
                          <m:accPr>
                            <m:chr m:val="̅"/>
                            <m:ctrlPr>
                              <a:rPr lang="en-US" i="1">
                                <a:latin typeface="Cambria Math" panose="02040503050406030204" pitchFamily="18" charset="0"/>
                              </a:rPr>
                            </m:ctrlPr>
                          </m:accPr>
                          <m:e>
                            <m:r>
                              <a:rPr lang="en-US" b="0" i="1" smtClean="0">
                                <a:latin typeface="Cambria Math" panose="02040503050406030204" pitchFamily="18" charset="0"/>
                              </a:rPr>
                              <m:t>𝑔</m:t>
                            </m:r>
                          </m:e>
                        </m:acc>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r>
                  <a:rPr lang="en-US" dirty="0"/>
                  <a:t>B </a:t>
                </a:r>
                <a14:m>
                  <m:oMath xmlns:m="http://schemas.openxmlformats.org/officeDocument/2006/math">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acc>
                          <m:accPr>
                            <m:chr m:val="̅"/>
                            <m:ctrlPr>
                              <a:rPr lang="en-US" i="1">
                                <a:latin typeface="Cambria Math" panose="02040503050406030204" pitchFamily="18" charset="0"/>
                              </a:rPr>
                            </m:ctrlPr>
                          </m:accPr>
                          <m:e>
                            <m:r>
                              <a:rPr lang="en-US" b="0" i="1" smtClean="0">
                                <a:latin typeface="Cambria Math" panose="02040503050406030204" pitchFamily="18" charset="0"/>
                              </a:rPr>
                              <m:t>𝑏</m:t>
                            </m:r>
                          </m:e>
                        </m:acc>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m:rPr>
                            <m:brk m:alnAt="23"/>
                          </m:rPr>
                          <a:rPr lang="en-US" i="1">
                            <a:latin typeface="Cambria Math" panose="02040503050406030204" pitchFamily="18" charset="0"/>
                            <a:ea typeface="Cambria Math" panose="02040503050406030204" pitchFamily="18" charset="0"/>
                          </a:rPr>
                          <m:t>𝜆</m:t>
                        </m:r>
                      </m:e>
                    </m:nary>
                  </m:oMath>
                </a14:m>
                <a:r>
                  <a:rPr lang="en-US" dirty="0"/>
                  <a:t> </a:t>
                </a:r>
              </a:p>
              <a:p>
                <a:endParaRPr lang="en-US" dirty="0"/>
              </a:p>
            </p:txBody>
          </p:sp>
        </mc:Choice>
        <mc:Fallback>
          <p:sp>
            <p:nvSpPr>
              <p:cNvPr id="5" name="TextBox 4">
                <a:extLst>
                  <a:ext uri="{FF2B5EF4-FFF2-40B4-BE49-F238E27FC236}">
                    <a16:creationId xmlns:a16="http://schemas.microsoft.com/office/drawing/2014/main" id="{3071B43D-C3EC-4F6A-BB23-60AFA46E5178}"/>
                  </a:ext>
                </a:extLst>
              </p:cNvPr>
              <p:cNvSpPr txBox="1">
                <a:spLocks noRot="1" noChangeAspect="1" noMove="1" noResize="1" noEditPoints="1" noAdjustHandles="1" noChangeArrowheads="1" noChangeShapeType="1" noTextEdit="1"/>
              </p:cNvSpPr>
              <p:nvPr/>
            </p:nvSpPr>
            <p:spPr>
              <a:xfrm>
                <a:off x="4499694" y="3423424"/>
                <a:ext cx="7275993" cy="2124621"/>
              </a:xfrm>
              <a:prstGeom prst="rect">
                <a:avLst/>
              </a:prstGeom>
              <a:blipFill>
                <a:blip r:embed="rId4"/>
                <a:stretch>
                  <a:fillRect l="-670" t="-1724" b="-23851"/>
                </a:stretch>
              </a:blipFill>
            </p:spPr>
            <p:txBody>
              <a:bodyPr/>
              <a:lstStyle/>
              <a:p>
                <a:r>
                  <a:rPr lang="en-US">
                    <a:noFill/>
                  </a:rPr>
                  <a:t> </a:t>
                </a:r>
              </a:p>
            </p:txBody>
          </p:sp>
        </mc:Fallback>
      </mc:AlternateContent>
    </p:spTree>
    <p:extLst>
      <p:ext uri="{BB962C8B-B14F-4D97-AF65-F5344CB8AC3E}">
        <p14:creationId xmlns:p14="http://schemas.microsoft.com/office/powerpoint/2010/main" val="145734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781688"/>
            <a:ext cx="10515600" cy="492443"/>
          </a:xfrm>
          <a:prstGeom prst="rect">
            <a:avLst/>
          </a:prstGeom>
        </p:spPr>
        <p:txBody>
          <a:bodyPr vert="horz" wrap="square" lIns="0" tIns="0" rIns="0" bIns="0" rtlCol="0" anchor="ctr">
            <a:spAutoFit/>
          </a:bodyPr>
          <a:lstStyle/>
          <a:p>
            <a:pPr marL="593090">
              <a:lnSpc>
                <a:spcPct val="100000"/>
              </a:lnSpc>
            </a:pPr>
            <a:r>
              <a:rPr sz="3200" dirty="0"/>
              <a:t>Color</a:t>
            </a:r>
            <a:r>
              <a:rPr sz="3200" spc="-10" dirty="0"/>
              <a:t> </a:t>
            </a:r>
            <a:r>
              <a:rPr sz="3200" dirty="0"/>
              <a:t>M</a:t>
            </a:r>
            <a:r>
              <a:rPr sz="3200" spc="-15" dirty="0"/>
              <a:t>a</a:t>
            </a:r>
            <a:r>
              <a:rPr sz="3200" dirty="0"/>
              <a:t>tch</a:t>
            </a:r>
            <a:r>
              <a:rPr sz="3200" spc="-15" dirty="0"/>
              <a:t>i</a:t>
            </a:r>
            <a:r>
              <a:rPr sz="3200" dirty="0"/>
              <a:t>ng</a:t>
            </a:r>
            <a:r>
              <a:rPr sz="3200" spc="-10" dirty="0"/>
              <a:t> </a:t>
            </a:r>
            <a:r>
              <a:rPr sz="3200" dirty="0"/>
              <a:t>F</a:t>
            </a:r>
            <a:r>
              <a:rPr sz="3200" spc="-15" dirty="0"/>
              <a:t>u</a:t>
            </a:r>
            <a:r>
              <a:rPr sz="3200" dirty="0"/>
              <a:t>nct</a:t>
            </a:r>
            <a:r>
              <a:rPr sz="3200" spc="-15" dirty="0"/>
              <a:t>i</a:t>
            </a:r>
            <a:r>
              <a:rPr sz="3200" dirty="0"/>
              <a:t>ons</a:t>
            </a:r>
            <a:r>
              <a:rPr sz="3200" spc="-5" dirty="0"/>
              <a:t> </a:t>
            </a:r>
            <a:r>
              <a:rPr sz="3200" dirty="0"/>
              <a:t>for</a:t>
            </a:r>
            <a:r>
              <a:rPr sz="3200" spc="-10" dirty="0"/>
              <a:t> </a:t>
            </a:r>
            <a:r>
              <a:rPr sz="3200" dirty="0"/>
              <a:t>CIE</a:t>
            </a:r>
            <a:r>
              <a:rPr sz="3200" spc="-10" dirty="0"/>
              <a:t> </a:t>
            </a:r>
            <a:r>
              <a:rPr sz="3200" dirty="0"/>
              <a:t>XYZ</a:t>
            </a:r>
          </a:p>
        </p:txBody>
      </p:sp>
      <p:sp>
        <p:nvSpPr>
          <p:cNvPr id="4" name="object 4"/>
          <p:cNvSpPr/>
          <p:nvPr/>
        </p:nvSpPr>
        <p:spPr>
          <a:xfrm>
            <a:off x="78297" y="1274131"/>
            <a:ext cx="5203412" cy="33526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634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1" y="720239"/>
            <a:ext cx="8913813" cy="492443"/>
          </a:xfrm>
          <a:prstGeom prst="rect">
            <a:avLst/>
          </a:prstGeom>
        </p:spPr>
        <p:txBody>
          <a:bodyPr vert="horz" wrap="square" lIns="0" tIns="0" rIns="0" bIns="0" rtlCol="0" anchor="ctr">
            <a:spAutoFit/>
          </a:bodyPr>
          <a:lstStyle/>
          <a:p>
            <a:pPr marL="593090">
              <a:lnSpc>
                <a:spcPct val="100000"/>
              </a:lnSpc>
            </a:pPr>
            <a:r>
              <a:rPr sz="3200" dirty="0"/>
              <a:t>CIE</a:t>
            </a:r>
            <a:r>
              <a:rPr sz="3200" spc="-10" dirty="0"/>
              <a:t> </a:t>
            </a:r>
            <a:r>
              <a:rPr sz="3200" dirty="0"/>
              <a:t>XYZ</a:t>
            </a:r>
            <a:r>
              <a:rPr lang="en-US" sz="3200" dirty="0"/>
              <a:t> Color Space</a:t>
            </a:r>
            <a:endParaRPr sz="3200" dirty="0"/>
          </a:p>
        </p:txBody>
      </p:sp>
      <p:sp>
        <p:nvSpPr>
          <p:cNvPr id="4" name="object 4"/>
          <p:cNvSpPr/>
          <p:nvPr/>
        </p:nvSpPr>
        <p:spPr>
          <a:xfrm>
            <a:off x="205672" y="1260844"/>
            <a:ext cx="5203412" cy="3352619"/>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p:cNvSpPr txBox="1"/>
              <p:nvPr/>
            </p:nvSpPr>
            <p:spPr>
              <a:xfrm>
                <a:off x="5614379" y="1244389"/>
                <a:ext cx="2827806" cy="4210961"/>
              </a:xfrm>
              <a:prstGeom prst="rect">
                <a:avLst/>
              </a:prstGeom>
              <a:noFill/>
            </p:spPr>
            <p:txBody>
              <a:bodyPr wrap="square" rtlCol="0">
                <a:spAutoFit/>
              </a:bodyPr>
              <a:lstStyle/>
              <a:p>
                <a:r>
                  <a:rPr lang="en-US" dirty="0"/>
                  <a:t>A light with spectral power distribution P can be expressed as </a:t>
                </a:r>
                <a:r>
                  <a:rPr lang="en-US" dirty="0" err="1"/>
                  <a:t>p</a:t>
                </a:r>
                <a:r>
                  <a:rPr lang="en-US" baseline="-25000" dirty="0" err="1"/>
                  <a:t>x</a:t>
                </a:r>
                <a:r>
                  <a:rPr lang="en-US" dirty="0" err="1"/>
                  <a:t>X</a:t>
                </a:r>
                <a:r>
                  <a:rPr lang="en-US" dirty="0"/>
                  <a:t> + </a:t>
                </a:r>
                <a:r>
                  <a:rPr lang="en-US" dirty="0" err="1"/>
                  <a:t>p</a:t>
                </a:r>
                <a:r>
                  <a:rPr lang="en-US" baseline="-25000" dirty="0" err="1"/>
                  <a:t>y</a:t>
                </a:r>
                <a:r>
                  <a:rPr lang="en-US" dirty="0" err="1"/>
                  <a:t>Y</a:t>
                </a:r>
                <a:r>
                  <a:rPr lang="en-US" dirty="0"/>
                  <a:t> + </a:t>
                </a:r>
                <a:r>
                  <a:rPr lang="en-US" dirty="0" err="1"/>
                  <a:t>p</a:t>
                </a:r>
                <a:r>
                  <a:rPr lang="en-US" baseline="-25000" dirty="0" err="1"/>
                  <a:t>z</a:t>
                </a:r>
                <a:r>
                  <a:rPr lang="en-US" dirty="0" err="1"/>
                  <a:t>Z</a:t>
                </a:r>
                <a:endParaRPr lang="en-US" dirty="0"/>
              </a:p>
              <a:p>
                <a:endParaRPr lang="en-US" dirty="0"/>
              </a:p>
              <a:p>
                <a:r>
                  <a:rPr lang="en-US" dirty="0"/>
                  <a:t>where</a:t>
                </a:r>
              </a:p>
              <a:p>
                <a:pPr/>
                <a:br>
                  <a:rPr lang="en-US" dirty="0"/>
                </a:b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𝑥</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𝑥</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𝑦</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𝑦</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𝑧</m:t>
                          </m:r>
                        </m:sub>
                      </m:sSub>
                      <m:r>
                        <a:rPr lang="en-US" i="1">
                          <a:latin typeface="Cambria Math" charset="0"/>
                        </a:rPr>
                        <m:t>=</m:t>
                      </m:r>
                      <m:r>
                        <a:rPr lang="en-US" i="1">
                          <a:latin typeface="Cambria Math" charset="0"/>
                        </a:rPr>
                        <m:t>𝑘</m:t>
                      </m:r>
                      <m:nary>
                        <m:naryPr>
                          <m:limLoc m:val="undOvr"/>
                          <m:subHide m:val="on"/>
                          <m:supHide m:val="on"/>
                          <m:ctrlPr>
                            <a:rPr lang="en-US" i="1">
                              <a:latin typeface="Cambria Math" panose="02040503050406030204" pitchFamily="18" charset="0"/>
                            </a:rPr>
                          </m:ctrlPr>
                        </m:naryPr>
                        <m:sub/>
                        <m:sup/>
                        <m:e>
                          <m:r>
                            <a:rPr lang="en-US" i="1">
                              <a:latin typeface="Cambria Math" charset="0"/>
                            </a:rPr>
                            <m:t>𝑃</m:t>
                          </m:r>
                          <m:r>
                            <a:rPr lang="en-US" i="1">
                              <a:latin typeface="Cambria Math" charset="0"/>
                            </a:rPr>
                            <m:t>(</m:t>
                          </m:r>
                          <m:r>
                            <a:rPr lang="en-US" i="1">
                              <a:latin typeface="Cambria Math" charset="0"/>
                              <a:ea typeface="Cambria Math" charset="0"/>
                              <a:cs typeface="Cambria Math" charset="0"/>
                            </a:rPr>
                            <m:t>𝜆</m:t>
                          </m:r>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𝑧</m:t>
                              </m:r>
                            </m:e>
                          </m:acc>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𝜆</m:t>
                              </m:r>
                            </m:e>
                          </m:d>
                          <m:r>
                            <a:rPr lang="en-US" i="1">
                              <a:latin typeface="Cambria Math" charset="0"/>
                            </a:rPr>
                            <m:t>𝑑</m:t>
                          </m:r>
                          <m:r>
                            <a:rPr lang="en-US" i="1">
                              <a:latin typeface="Cambria Math" charset="0"/>
                              <a:ea typeface="Cambria Math" charset="0"/>
                              <a:cs typeface="Cambria Math" charset="0"/>
                            </a:rPr>
                            <m:t>𝜆</m:t>
                          </m:r>
                        </m:e>
                      </m:nary>
                    </m:oMath>
                  </m:oMathPara>
                </a14:m>
                <a:endParaRPr lang="en-US" dirty="0"/>
              </a:p>
              <a:p>
                <a:r>
                  <a:rPr lang="en-US" dirty="0"/>
                  <a:t>k is 680lmW</a:t>
                </a:r>
                <a:r>
                  <a:rPr lang="en-US" baseline="30000" dirty="0"/>
                  <a:t>-1</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614379" y="1244389"/>
                <a:ext cx="2827806" cy="4210961"/>
              </a:xfrm>
              <a:prstGeom prst="rect">
                <a:avLst/>
              </a:prstGeom>
              <a:blipFill>
                <a:blip r:embed="rId4"/>
                <a:stretch>
                  <a:fillRect l="-1940" t="-724" b="-1302"/>
                </a:stretch>
              </a:blipFill>
            </p:spPr>
            <p:txBody>
              <a:bodyPr/>
              <a:lstStyle/>
              <a:p>
                <a:r>
                  <a:rPr lang="en-US">
                    <a:noFill/>
                  </a:rPr>
                  <a:t> </a:t>
                </a:r>
              </a:p>
            </p:txBody>
          </p:sp>
        </mc:Fallback>
      </mc:AlternateContent>
      <p:pic>
        <p:nvPicPr>
          <p:cNvPr id="7" name="Picture 6"/>
          <p:cNvPicPr>
            <a:picLocks noChangeAspect="1"/>
          </p:cNvPicPr>
          <p:nvPr/>
        </p:nvPicPr>
        <p:blipFill rotWithShape="1">
          <a:blip r:embed="rId5"/>
          <a:srcRect l="50820"/>
          <a:stretch/>
        </p:blipFill>
        <p:spPr>
          <a:xfrm>
            <a:off x="1524001" y="4786127"/>
            <a:ext cx="1916111" cy="1464931"/>
          </a:xfrm>
          <a:prstGeom prst="rect">
            <a:avLst/>
          </a:prstGeom>
        </p:spPr>
      </p:pic>
      <p:sp>
        <p:nvSpPr>
          <p:cNvPr id="2" name="TextBox 1">
            <a:extLst>
              <a:ext uri="{FF2B5EF4-FFF2-40B4-BE49-F238E27FC236}">
                <a16:creationId xmlns:a16="http://schemas.microsoft.com/office/drawing/2014/main" id="{77046F26-C616-481F-88A4-5612344C0AB1}"/>
              </a:ext>
            </a:extLst>
          </p:cNvPr>
          <p:cNvSpPr txBox="1"/>
          <p:nvPr/>
        </p:nvSpPr>
        <p:spPr>
          <a:xfrm>
            <a:off x="9173110" y="2634729"/>
            <a:ext cx="2529408" cy="2862322"/>
          </a:xfrm>
          <a:prstGeom prst="rect">
            <a:avLst/>
          </a:prstGeom>
          <a:noFill/>
          <a:ln>
            <a:solidFill>
              <a:schemeClr val="accent2"/>
            </a:solidFill>
          </a:ln>
        </p:spPr>
        <p:txBody>
          <a:bodyPr wrap="square" rtlCol="0">
            <a:spAutoFit/>
          </a:bodyPr>
          <a:lstStyle/>
          <a:p>
            <a:r>
              <a:rPr lang="en-US" dirty="0">
                <a:latin typeface="Comic Sans MS" panose="030F0702030302020204" pitchFamily="66" charset="0"/>
              </a:rPr>
              <a:t>The integrals are computed numerically…</a:t>
            </a:r>
            <a:br>
              <a:rPr lang="en-US" dirty="0">
                <a:latin typeface="Comic Sans MS" panose="030F0702030302020204" pitchFamily="66" charset="0"/>
              </a:rPr>
            </a:br>
            <a:r>
              <a:rPr lang="en-US" dirty="0">
                <a:latin typeface="Comic Sans MS" panose="030F0702030302020204" pitchFamily="66" charset="0"/>
              </a:rPr>
              <a:t>We sample the spectral distribution and wavelengths at regular</a:t>
            </a:r>
            <a:br>
              <a:rPr lang="en-US" dirty="0">
                <a:latin typeface="Comic Sans MS" panose="030F0702030302020204" pitchFamily="66" charset="0"/>
              </a:rPr>
            </a:br>
            <a:r>
              <a:rPr lang="en-US" dirty="0">
                <a:latin typeface="Comic Sans MS" panose="030F0702030302020204" pitchFamily="66" charset="0"/>
              </a:rPr>
              <a:t>intervals and essentially compute a dot product</a:t>
            </a:r>
          </a:p>
        </p:txBody>
      </p:sp>
    </p:spTree>
    <p:extLst>
      <p:ext uri="{BB962C8B-B14F-4D97-AF65-F5344CB8AC3E}">
        <p14:creationId xmlns:p14="http://schemas.microsoft.com/office/powerpoint/2010/main" val="199711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Col</a:t>
            </a:r>
            <a:r>
              <a:rPr spc="-20" dirty="0"/>
              <a:t>o</a:t>
            </a:r>
            <a:r>
              <a:rPr spc="-15" dirty="0"/>
              <a:t>r</a:t>
            </a:r>
            <a:r>
              <a:rPr spc="25" dirty="0"/>
              <a:t> </a:t>
            </a:r>
            <a:r>
              <a:rPr spc="-5" dirty="0"/>
              <a:t>Space</a:t>
            </a:r>
          </a:p>
        </p:txBody>
      </p:sp>
      <p:sp>
        <p:nvSpPr>
          <p:cNvPr id="4" name="object 4"/>
          <p:cNvSpPr/>
          <p:nvPr/>
        </p:nvSpPr>
        <p:spPr>
          <a:xfrm>
            <a:off x="1850136" y="2260092"/>
            <a:ext cx="6376416" cy="438759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782814" y="2850172"/>
            <a:ext cx="2413000" cy="830997"/>
          </a:xfrm>
          <a:prstGeom prst="rect">
            <a:avLst/>
          </a:prstGeom>
        </p:spPr>
        <p:txBody>
          <a:bodyPr vert="horz" wrap="square" lIns="0" tIns="0" rIns="0" bIns="0" rtlCol="0">
            <a:spAutoFit/>
          </a:bodyPr>
          <a:lstStyle/>
          <a:p>
            <a:pPr marL="12700" marR="5080"/>
            <a:r>
              <a:rPr spc="-15" dirty="0">
                <a:latin typeface="Century Gothic"/>
                <a:cs typeface="Century Gothic"/>
              </a:rPr>
              <a:t>From</a:t>
            </a:r>
            <a:r>
              <a:rPr spc="-10" dirty="0">
                <a:latin typeface="Century Gothic"/>
                <a:cs typeface="Century Gothic"/>
              </a:rPr>
              <a:t> </a:t>
            </a:r>
            <a:r>
              <a:rPr i="1" spc="20" dirty="0">
                <a:latin typeface="Century Gothic"/>
                <a:cs typeface="Century Gothic"/>
              </a:rPr>
              <a:t>I</a:t>
            </a:r>
            <a:r>
              <a:rPr i="1" spc="-25" dirty="0">
                <a:latin typeface="Century Gothic"/>
                <a:cs typeface="Century Gothic"/>
              </a:rPr>
              <a:t>n</a:t>
            </a:r>
            <a:r>
              <a:rPr i="1" spc="-5" dirty="0">
                <a:latin typeface="Century Gothic"/>
                <a:cs typeface="Century Gothic"/>
              </a:rPr>
              <a:t>f</a:t>
            </a:r>
            <a:r>
              <a:rPr i="1" spc="-15" dirty="0">
                <a:latin typeface="Century Gothic"/>
                <a:cs typeface="Century Gothic"/>
              </a:rPr>
              <a:t>orm</a:t>
            </a:r>
            <a:r>
              <a:rPr i="1" spc="-25" dirty="0">
                <a:latin typeface="Century Gothic"/>
                <a:cs typeface="Century Gothic"/>
              </a:rPr>
              <a:t>a</a:t>
            </a:r>
            <a:r>
              <a:rPr i="1" dirty="0">
                <a:latin typeface="Century Gothic"/>
                <a:cs typeface="Century Gothic"/>
              </a:rPr>
              <a:t>t</a:t>
            </a:r>
            <a:r>
              <a:rPr i="1" spc="10" dirty="0">
                <a:latin typeface="Century Gothic"/>
                <a:cs typeface="Century Gothic"/>
              </a:rPr>
              <a:t>i</a:t>
            </a:r>
            <a:r>
              <a:rPr i="1" spc="-30" dirty="0">
                <a:latin typeface="Century Gothic"/>
                <a:cs typeface="Century Gothic"/>
              </a:rPr>
              <a:t>o</a:t>
            </a:r>
            <a:r>
              <a:rPr i="1" spc="-15" dirty="0">
                <a:latin typeface="Century Gothic"/>
                <a:cs typeface="Century Gothic"/>
              </a:rPr>
              <a:t>n</a:t>
            </a:r>
            <a:r>
              <a:rPr i="1" spc="-5" dirty="0">
                <a:latin typeface="Century Gothic"/>
                <a:cs typeface="Century Gothic"/>
              </a:rPr>
              <a:t> V</a:t>
            </a:r>
            <a:r>
              <a:rPr i="1" dirty="0">
                <a:latin typeface="Century Gothic"/>
                <a:cs typeface="Century Gothic"/>
              </a:rPr>
              <a:t>i</a:t>
            </a:r>
            <a:r>
              <a:rPr i="1" spc="-5" dirty="0">
                <a:latin typeface="Century Gothic"/>
                <a:cs typeface="Century Gothic"/>
              </a:rPr>
              <a:t>s</a:t>
            </a:r>
            <a:r>
              <a:rPr i="1" spc="-10" dirty="0">
                <a:latin typeface="Century Gothic"/>
                <a:cs typeface="Century Gothic"/>
              </a:rPr>
              <a:t>ua</a:t>
            </a:r>
            <a:r>
              <a:rPr i="1" spc="-5" dirty="0">
                <a:latin typeface="Century Gothic"/>
                <a:cs typeface="Century Gothic"/>
              </a:rPr>
              <a:t>l</a:t>
            </a:r>
            <a:r>
              <a:rPr i="1" spc="5" dirty="0">
                <a:latin typeface="Century Gothic"/>
                <a:cs typeface="Century Gothic"/>
              </a:rPr>
              <a:t>i</a:t>
            </a:r>
            <a:r>
              <a:rPr i="1" dirty="0">
                <a:latin typeface="Century Gothic"/>
                <a:cs typeface="Century Gothic"/>
              </a:rPr>
              <a:t>za</a:t>
            </a:r>
            <a:r>
              <a:rPr i="1" spc="5" dirty="0">
                <a:latin typeface="Century Gothic"/>
                <a:cs typeface="Century Gothic"/>
              </a:rPr>
              <a:t>ti</a:t>
            </a:r>
            <a:r>
              <a:rPr i="1" dirty="0">
                <a:latin typeface="Century Gothic"/>
                <a:cs typeface="Century Gothic"/>
              </a:rPr>
              <a:t>on</a:t>
            </a:r>
            <a:r>
              <a:rPr i="1" spc="-20" dirty="0">
                <a:latin typeface="Century Gothic"/>
                <a:cs typeface="Century Gothic"/>
              </a:rPr>
              <a:t> </a:t>
            </a:r>
            <a:r>
              <a:rPr spc="-5" dirty="0">
                <a:latin typeface="Century Gothic"/>
                <a:cs typeface="Century Gothic"/>
              </a:rPr>
              <a:t>b</a:t>
            </a:r>
            <a:r>
              <a:rPr dirty="0">
                <a:latin typeface="Century Gothic"/>
                <a:cs typeface="Century Gothic"/>
              </a:rPr>
              <a:t>y </a:t>
            </a:r>
            <a:r>
              <a:rPr spc="-5" dirty="0">
                <a:latin typeface="Century Gothic"/>
                <a:cs typeface="Century Gothic"/>
              </a:rPr>
              <a:t> </a:t>
            </a:r>
            <a:r>
              <a:rPr dirty="0">
                <a:latin typeface="Century Gothic"/>
                <a:cs typeface="Century Gothic"/>
              </a:rPr>
              <a:t>C</a:t>
            </a:r>
            <a:r>
              <a:rPr spc="-5" dirty="0">
                <a:latin typeface="Century Gothic"/>
                <a:cs typeface="Century Gothic"/>
              </a:rPr>
              <a:t>o</a:t>
            </a:r>
            <a:r>
              <a:rPr spc="5" dirty="0">
                <a:latin typeface="Century Gothic"/>
                <a:cs typeface="Century Gothic"/>
              </a:rPr>
              <a:t>l</a:t>
            </a:r>
            <a:r>
              <a:rPr spc="20" dirty="0">
                <a:latin typeface="Century Gothic"/>
                <a:cs typeface="Century Gothic"/>
              </a:rPr>
              <a:t>i</a:t>
            </a:r>
            <a:r>
              <a:rPr dirty="0">
                <a:latin typeface="Century Gothic"/>
                <a:cs typeface="Century Gothic"/>
              </a:rPr>
              <a:t>n </a:t>
            </a:r>
            <a:r>
              <a:rPr spc="-70" dirty="0">
                <a:latin typeface="Century Gothic"/>
                <a:cs typeface="Century Gothic"/>
              </a:rPr>
              <a:t>W</a:t>
            </a:r>
            <a:r>
              <a:rPr spc="-10" dirty="0">
                <a:latin typeface="Century Gothic"/>
                <a:cs typeface="Century Gothic"/>
              </a:rPr>
              <a:t>are</a:t>
            </a:r>
            <a:endParaRPr>
              <a:latin typeface="Century Gothic"/>
              <a:cs typeface="Century Gothic"/>
            </a:endParaRPr>
          </a:p>
        </p:txBody>
      </p:sp>
    </p:spTree>
    <p:extLst>
      <p:ext uri="{BB962C8B-B14F-4D97-AF65-F5344CB8AC3E}">
        <p14:creationId xmlns:p14="http://schemas.microsoft.com/office/powerpoint/2010/main" val="77340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14501" y="1197764"/>
            <a:ext cx="7883830" cy="430887"/>
          </a:xfrm>
          <a:prstGeom prst="rect">
            <a:avLst/>
          </a:prstGeom>
        </p:spPr>
        <p:txBody>
          <a:bodyPr vert="horz" wrap="square" lIns="0" tIns="0" rIns="0" bIns="0" rtlCol="0">
            <a:spAutoFit/>
          </a:bodyPr>
          <a:lstStyle/>
          <a:p>
            <a:pPr marL="12700"/>
            <a:r>
              <a:rPr sz="2800" spc="-15" dirty="0" err="1">
                <a:latin typeface="Century Gothic"/>
                <a:cs typeface="Century Gothic"/>
              </a:rPr>
              <a:t>xy</a:t>
            </a:r>
            <a:r>
              <a:rPr sz="2800" spc="10" dirty="0" err="1">
                <a:latin typeface="Century Gothic"/>
                <a:cs typeface="Century Gothic"/>
              </a:rPr>
              <a:t>Y</a:t>
            </a:r>
            <a:r>
              <a:rPr sz="2800" spc="-10" dirty="0">
                <a:latin typeface="Century Gothic"/>
                <a:cs typeface="Century Gothic"/>
              </a:rPr>
              <a:t>:</a:t>
            </a:r>
            <a:r>
              <a:rPr lang="en-US" sz="2800" dirty="0">
                <a:latin typeface="Century Gothic"/>
                <a:cs typeface="Century Gothic"/>
              </a:rPr>
              <a:t> </a:t>
            </a:r>
            <a:r>
              <a:rPr sz="2800" spc="-25" dirty="0">
                <a:latin typeface="Century Gothic"/>
                <a:cs typeface="Century Gothic"/>
              </a:rPr>
              <a:t>Separ</a:t>
            </a:r>
            <a:r>
              <a:rPr sz="2800" spc="-30" dirty="0">
                <a:latin typeface="Century Gothic"/>
                <a:cs typeface="Century Gothic"/>
              </a:rPr>
              <a:t>a</a:t>
            </a:r>
            <a:r>
              <a:rPr sz="2800" spc="-15" dirty="0">
                <a:latin typeface="Century Gothic"/>
                <a:cs typeface="Century Gothic"/>
              </a:rPr>
              <a:t>tes</a:t>
            </a:r>
            <a:r>
              <a:rPr sz="2800" spc="35" dirty="0">
                <a:latin typeface="Century Gothic"/>
                <a:cs typeface="Century Gothic"/>
              </a:rPr>
              <a:t> </a:t>
            </a:r>
            <a:r>
              <a:rPr sz="2800" spc="-20" dirty="0">
                <a:latin typeface="Century Gothic"/>
                <a:cs typeface="Century Gothic"/>
              </a:rPr>
              <a:t>Chromat</a:t>
            </a:r>
            <a:r>
              <a:rPr sz="2800" dirty="0">
                <a:latin typeface="Century Gothic"/>
                <a:cs typeface="Century Gothic"/>
              </a:rPr>
              <a:t>i</a:t>
            </a:r>
            <a:r>
              <a:rPr sz="2800" spc="-20" dirty="0">
                <a:latin typeface="Century Gothic"/>
                <a:cs typeface="Century Gothic"/>
              </a:rPr>
              <a:t>c</a:t>
            </a:r>
            <a:r>
              <a:rPr sz="2800" dirty="0">
                <a:latin typeface="Century Gothic"/>
                <a:cs typeface="Century Gothic"/>
              </a:rPr>
              <a:t>i</a:t>
            </a:r>
            <a:r>
              <a:rPr sz="2800" spc="-15" dirty="0">
                <a:latin typeface="Century Gothic"/>
                <a:cs typeface="Century Gothic"/>
              </a:rPr>
              <a:t>ty</a:t>
            </a:r>
            <a:r>
              <a:rPr sz="2800" spc="-5" dirty="0">
                <a:latin typeface="Century Gothic"/>
                <a:cs typeface="Century Gothic"/>
              </a:rPr>
              <a:t> </a:t>
            </a:r>
            <a:r>
              <a:rPr sz="2800" spc="-25" dirty="0">
                <a:latin typeface="Century Gothic"/>
                <a:cs typeface="Century Gothic"/>
              </a:rPr>
              <a:t>an</a:t>
            </a:r>
            <a:r>
              <a:rPr sz="2800" spc="-20" dirty="0">
                <a:latin typeface="Century Gothic"/>
                <a:cs typeface="Century Gothic"/>
              </a:rPr>
              <a:t>d</a:t>
            </a:r>
            <a:r>
              <a:rPr sz="2800" spc="15" dirty="0">
                <a:latin typeface="Century Gothic"/>
                <a:cs typeface="Century Gothic"/>
              </a:rPr>
              <a:t> </a:t>
            </a:r>
            <a:r>
              <a:rPr sz="2800" spc="-15" dirty="0">
                <a:latin typeface="Century Gothic"/>
                <a:cs typeface="Century Gothic"/>
              </a:rPr>
              <a:t>Lu</a:t>
            </a:r>
            <a:r>
              <a:rPr sz="2800" spc="-10" dirty="0">
                <a:latin typeface="Century Gothic"/>
                <a:cs typeface="Century Gothic"/>
              </a:rPr>
              <a:t>mi</a:t>
            </a:r>
            <a:r>
              <a:rPr sz="2800" spc="-20" dirty="0">
                <a:latin typeface="Century Gothic"/>
                <a:cs typeface="Century Gothic"/>
              </a:rPr>
              <a:t>ne</a:t>
            </a:r>
            <a:r>
              <a:rPr sz="2800" spc="-30" dirty="0">
                <a:latin typeface="Century Gothic"/>
                <a:cs typeface="Century Gothic"/>
              </a:rPr>
              <a:t>n</a:t>
            </a:r>
            <a:r>
              <a:rPr sz="2800" spc="-20" dirty="0">
                <a:latin typeface="Century Gothic"/>
                <a:cs typeface="Century Gothic"/>
              </a:rPr>
              <a:t>ce</a:t>
            </a:r>
            <a:endParaRPr sz="2800" dirty="0">
              <a:latin typeface="Century Gothic"/>
              <a:cs typeface="Century Gothic"/>
            </a:endParaRPr>
          </a:p>
        </p:txBody>
      </p:sp>
      <mc:AlternateContent xmlns:mc="http://schemas.openxmlformats.org/markup-compatibility/2006" xmlns:a14="http://schemas.microsoft.com/office/drawing/2010/main">
        <mc:Choice Requires="a14">
          <p:sp>
            <p:nvSpPr>
              <p:cNvPr id="5" name="object 5"/>
              <p:cNvSpPr txBox="1"/>
              <p:nvPr/>
            </p:nvSpPr>
            <p:spPr>
              <a:xfrm>
                <a:off x="1628141" y="2159864"/>
                <a:ext cx="4352925" cy="3539302"/>
              </a:xfrm>
              <a:prstGeom prst="rect">
                <a:avLst/>
              </a:prstGeom>
            </p:spPr>
            <p:txBody>
              <a:bodyPr vert="horz" wrap="square" lIns="0" tIns="0" rIns="0" bIns="0" rtlCol="0">
                <a:spAutoFit/>
              </a:bodyPr>
              <a:lstStyle/>
              <a:p>
                <a:pPr marL="12700"/>
                <a:r>
                  <a:rPr lang="en-US" dirty="0">
                    <a:latin typeface="Century Gothic"/>
                    <a:cs typeface="Century Gothic"/>
                  </a:rPr>
                  <a:t>Form</a:t>
                </a:r>
                <a:r>
                  <a:rPr lang="en-US" spc="-15" dirty="0">
                    <a:latin typeface="Century Gothic"/>
                    <a:cs typeface="Century Gothic"/>
                  </a:rPr>
                  <a:t>e</a:t>
                </a:r>
                <a:r>
                  <a:rPr lang="en-US" dirty="0">
                    <a:latin typeface="Century Gothic"/>
                    <a:cs typeface="Century Gothic"/>
                  </a:rPr>
                  <a:t>d fr</a:t>
                </a:r>
                <a:r>
                  <a:rPr lang="en-US" spc="-10" dirty="0">
                    <a:latin typeface="Century Gothic"/>
                    <a:cs typeface="Century Gothic"/>
                  </a:rPr>
                  <a:t>o</a:t>
                </a:r>
                <a:r>
                  <a:rPr lang="en-US" dirty="0">
                    <a:latin typeface="Century Gothic"/>
                    <a:cs typeface="Century Gothic"/>
                  </a:rPr>
                  <a:t>m</a:t>
                </a:r>
                <a:r>
                  <a:rPr lang="en-US" spc="-5" dirty="0">
                    <a:latin typeface="Century Gothic"/>
                    <a:cs typeface="Century Gothic"/>
                  </a:rPr>
                  <a:t> </a:t>
                </a:r>
                <a:r>
                  <a:rPr lang="en-US" spc="-10" dirty="0">
                    <a:latin typeface="Century Gothic"/>
                    <a:cs typeface="Century Gothic"/>
                  </a:rPr>
                  <a:t>X</a:t>
                </a:r>
                <a:r>
                  <a:rPr lang="en-US" spc="-20" dirty="0">
                    <a:latin typeface="Century Gothic"/>
                    <a:cs typeface="Century Gothic"/>
                  </a:rPr>
                  <a:t>,</a:t>
                </a:r>
                <a:r>
                  <a:rPr lang="en-US" spc="10" dirty="0">
                    <a:latin typeface="Century Gothic"/>
                    <a:cs typeface="Century Gothic"/>
                  </a:rPr>
                  <a:t>Y</a:t>
                </a:r>
                <a:r>
                  <a:rPr lang="en-US" spc="-20" dirty="0">
                    <a:latin typeface="Century Gothic"/>
                    <a:cs typeface="Century Gothic"/>
                  </a:rPr>
                  <a:t>,</a:t>
                </a:r>
                <a:r>
                  <a:rPr lang="en-US" dirty="0">
                    <a:latin typeface="Century Gothic"/>
                    <a:cs typeface="Century Gothic"/>
                  </a:rPr>
                  <a:t>Z</a:t>
                </a:r>
                <a:r>
                  <a:rPr lang="en-US" spc="25" dirty="0">
                    <a:latin typeface="Century Gothic"/>
                    <a:cs typeface="Century Gothic"/>
                  </a:rPr>
                  <a:t> </a:t>
                </a:r>
                <a:r>
                  <a:rPr lang="en-US" spc="-10" dirty="0">
                    <a:latin typeface="Century Gothic"/>
                    <a:cs typeface="Century Gothic"/>
                  </a:rPr>
                  <a:t>e</a:t>
                </a:r>
                <a:r>
                  <a:rPr lang="en-US" dirty="0">
                    <a:latin typeface="Century Gothic"/>
                    <a:cs typeface="Century Gothic"/>
                  </a:rPr>
                  <a:t>x</a:t>
                </a:r>
                <a:r>
                  <a:rPr lang="en-US" spc="-10" dirty="0">
                    <a:latin typeface="Century Gothic"/>
                    <a:cs typeface="Century Gothic"/>
                  </a:rPr>
                  <a:t>p</a:t>
                </a:r>
                <a:r>
                  <a:rPr lang="en-US" dirty="0">
                    <a:latin typeface="Century Gothic"/>
                    <a:cs typeface="Century Gothic"/>
                  </a:rPr>
                  <a:t>r</a:t>
                </a:r>
                <a:r>
                  <a:rPr lang="en-US" spc="-15" dirty="0">
                    <a:latin typeface="Century Gothic"/>
                    <a:cs typeface="Century Gothic"/>
                  </a:rPr>
                  <a:t>e</a:t>
                </a:r>
                <a:r>
                  <a:rPr lang="en-US" spc="-5" dirty="0">
                    <a:latin typeface="Century Gothic"/>
                    <a:cs typeface="Century Gothic"/>
                  </a:rPr>
                  <a:t>s</a:t>
                </a:r>
                <a:r>
                  <a:rPr lang="en-US" spc="-10" dirty="0">
                    <a:latin typeface="Century Gothic"/>
                    <a:cs typeface="Century Gothic"/>
                  </a:rPr>
                  <a:t>s</a:t>
                </a:r>
                <a:r>
                  <a:rPr lang="en-US" spc="20" dirty="0">
                    <a:latin typeface="Century Gothic"/>
                    <a:cs typeface="Century Gothic"/>
                  </a:rPr>
                  <a:t>i</a:t>
                </a:r>
                <a:r>
                  <a:rPr lang="en-US" dirty="0">
                    <a:latin typeface="Century Gothic"/>
                    <a:cs typeface="Century Gothic"/>
                  </a:rPr>
                  <a:t>on of</a:t>
                </a:r>
                <a:r>
                  <a:rPr lang="en-US" spc="-15" dirty="0">
                    <a:latin typeface="Century Gothic"/>
                    <a:cs typeface="Century Gothic"/>
                  </a:rPr>
                  <a:t> </a:t>
                </a:r>
                <a:r>
                  <a:rPr lang="en-US" dirty="0">
                    <a:latin typeface="Century Gothic"/>
                    <a:cs typeface="Century Gothic"/>
                  </a:rPr>
                  <a:t>a</a:t>
                </a:r>
                <a:r>
                  <a:rPr lang="en-US" spc="-10" dirty="0">
                    <a:latin typeface="Century Gothic"/>
                    <a:cs typeface="Century Gothic"/>
                  </a:rPr>
                  <a:t> </a:t>
                </a:r>
                <a:r>
                  <a:rPr lang="en-US" dirty="0">
                    <a:latin typeface="Century Gothic"/>
                    <a:cs typeface="Century Gothic"/>
                  </a:rPr>
                  <a:t>co</a:t>
                </a:r>
                <a:r>
                  <a:rPr lang="en-US" spc="5" dirty="0">
                    <a:latin typeface="Century Gothic"/>
                    <a:cs typeface="Century Gothic"/>
                  </a:rPr>
                  <a:t>l</a:t>
                </a:r>
                <a:r>
                  <a:rPr lang="en-US" dirty="0">
                    <a:latin typeface="Century Gothic"/>
                    <a:cs typeface="Century Gothic"/>
                  </a:rPr>
                  <a:t>or</a:t>
                </a:r>
              </a:p>
              <a:p>
                <a:pPr marL="12700"/>
                <a:endParaRPr lang="en-US" dirty="0">
                  <a:latin typeface="Century Gothic"/>
                  <a:cs typeface="Century Gothic"/>
                </a:endParaRPr>
              </a:p>
              <a:p>
                <a:pPr marL="12700"/>
                <a14:m>
                  <m:oMathPara xmlns:m="http://schemas.openxmlformats.org/officeDocument/2006/math">
                    <m:oMathParaPr>
                      <m:jc m:val="centerGroup"/>
                    </m:oMathParaPr>
                    <m:oMath xmlns:m="http://schemas.openxmlformats.org/officeDocument/2006/math">
                      <m:r>
                        <a:rPr lang="en-US" i="1">
                          <a:latin typeface="Cambria Math" charset="0"/>
                          <a:cs typeface="Century Gothic"/>
                        </a:rPr>
                        <m:t>𝑥</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𝑋</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br>
                  <a:rPr lang="en-US" dirty="0">
                    <a:latin typeface="Century Gothic"/>
                    <a:cs typeface="Century Gothic"/>
                  </a:rPr>
                </a:br>
                <a:endParaRPr lang="en-US" dirty="0">
                  <a:latin typeface="Century Gothic"/>
                  <a:cs typeface="Century Gothic"/>
                </a:endParaRPr>
              </a:p>
              <a:p>
                <a:pPr marL="12700"/>
                <a:br>
                  <a:rPr lang="en-US" i="1" dirty="0">
                    <a:latin typeface="Cambria Math" charset="0"/>
                    <a:cs typeface="Century Gothic"/>
                  </a:rPr>
                </a:br>
                <a14:m>
                  <m:oMathPara xmlns:m="http://schemas.openxmlformats.org/officeDocument/2006/math">
                    <m:oMathParaPr>
                      <m:jc m:val="centerGroup"/>
                    </m:oMathParaPr>
                    <m:oMath xmlns:m="http://schemas.openxmlformats.org/officeDocument/2006/math">
                      <m:r>
                        <a:rPr lang="en-US" i="1">
                          <a:latin typeface="Cambria Math" charset="0"/>
                          <a:cs typeface="Century Gothic"/>
                        </a:rPr>
                        <m:t>𝑦</m:t>
                      </m:r>
                      <m:r>
                        <a:rPr lang="en-US" i="1">
                          <a:latin typeface="Cambria Math" charset="0"/>
                          <a:cs typeface="Century Gothic"/>
                        </a:rPr>
                        <m:t>=</m:t>
                      </m:r>
                      <m:f>
                        <m:fPr>
                          <m:ctrlPr>
                            <a:rPr lang="en-US" i="1">
                              <a:latin typeface="Cambria Math" panose="02040503050406030204" pitchFamily="18" charset="0"/>
                              <a:cs typeface="Century Gothic"/>
                            </a:rPr>
                          </m:ctrlPr>
                        </m:fPr>
                        <m:num>
                          <m:r>
                            <a:rPr lang="en-US" i="1">
                              <a:latin typeface="Cambria Math" charset="0"/>
                              <a:cs typeface="Century Gothic"/>
                            </a:rPr>
                            <m:t>𝑌</m:t>
                          </m:r>
                        </m:num>
                        <m:den>
                          <m:r>
                            <a:rPr lang="en-US" i="1">
                              <a:latin typeface="Cambria Math" charset="0"/>
                              <a:cs typeface="Century Gothic"/>
                            </a:rPr>
                            <m:t>𝑋</m:t>
                          </m:r>
                          <m:r>
                            <a:rPr lang="en-US" i="1">
                              <a:latin typeface="Cambria Math" charset="0"/>
                              <a:cs typeface="Century Gothic"/>
                            </a:rPr>
                            <m:t>+</m:t>
                          </m:r>
                          <m:r>
                            <a:rPr lang="en-US" i="1">
                              <a:latin typeface="Cambria Math" charset="0"/>
                              <a:cs typeface="Century Gothic"/>
                            </a:rPr>
                            <m:t>𝑌</m:t>
                          </m:r>
                          <m:r>
                            <a:rPr lang="en-US" i="1">
                              <a:latin typeface="Cambria Math" charset="0"/>
                              <a:cs typeface="Century Gothic"/>
                            </a:rPr>
                            <m:t>+</m:t>
                          </m:r>
                          <m:r>
                            <a:rPr lang="en-US" i="1">
                              <a:latin typeface="Cambria Math" charset="0"/>
                              <a:cs typeface="Century Gothic"/>
                            </a:rPr>
                            <m:t>𝑍</m:t>
                          </m:r>
                        </m:den>
                      </m:f>
                    </m:oMath>
                  </m:oMathPara>
                </a14:m>
                <a:endParaRPr lang="en-US" dirty="0">
                  <a:latin typeface="Century Gothic"/>
                  <a:cs typeface="Century Gothic"/>
                </a:endParaRPr>
              </a:p>
              <a:p>
                <a:pPr marL="12700"/>
                <a:endParaRPr lang="en-US" dirty="0">
                  <a:latin typeface="Century Gothic"/>
                  <a:cs typeface="Century Gothic"/>
                </a:endParaRPr>
              </a:p>
              <a:p>
                <a:pPr marL="12700"/>
                <a:r>
                  <a:rPr lang="en-US" dirty="0">
                    <a:latin typeface="Century Gothic"/>
                    <a:cs typeface="Century Gothic"/>
                  </a:rPr>
                  <a:t>		</a:t>
                </a:r>
              </a:p>
              <a:p>
                <a:pPr marL="12700"/>
                <a:br>
                  <a:rPr lang="en-US" i="1" dirty="0">
                    <a:latin typeface="Cambria Math" charset="0"/>
                    <a:cs typeface="Century Gothic"/>
                  </a:rPr>
                </a:br>
                <a:endParaRPr lang="en-US" dirty="0">
                  <a:latin typeface="Century Gothic"/>
                  <a:cs typeface="Century Gothic"/>
                </a:endParaRPr>
              </a:p>
              <a:p>
                <a:pPr marL="12700"/>
                <a:endParaRPr lang="en-US" dirty="0">
                  <a:latin typeface="Century Gothic"/>
                  <a:cs typeface="Century Gothic"/>
                </a:endParaRPr>
              </a:p>
              <a:p>
                <a:pPr marL="12700"/>
                <a:endParaRPr dirty="0">
                  <a:latin typeface="Century Gothic"/>
                  <a:cs typeface="Century Gothic"/>
                </a:endParaRPr>
              </a:p>
            </p:txBody>
          </p:sp>
        </mc:Choice>
        <mc:Fallback xmlns="">
          <p:sp>
            <p:nvSpPr>
              <p:cNvPr id="5" name="object 5"/>
              <p:cNvSpPr txBox="1">
                <a:spLocks noRot="1" noChangeAspect="1" noMove="1" noResize="1" noEditPoints="1" noAdjustHandles="1" noChangeArrowheads="1" noChangeShapeType="1" noTextEdit="1"/>
              </p:cNvSpPr>
              <p:nvPr/>
            </p:nvSpPr>
            <p:spPr>
              <a:xfrm>
                <a:off x="1628141" y="2159864"/>
                <a:ext cx="4352925" cy="3539302"/>
              </a:xfrm>
              <a:prstGeom prst="rect">
                <a:avLst/>
              </a:prstGeom>
              <a:blipFill>
                <a:blip r:embed="rId3"/>
                <a:stretch>
                  <a:fillRect l="-2941" t="-2238" r="-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290196" y="2159864"/>
                <a:ext cx="3147934" cy="2308324"/>
              </a:xfrm>
              <a:prstGeom prst="rect">
                <a:avLst/>
              </a:prstGeom>
              <a:noFill/>
            </p:spPr>
            <p:txBody>
              <a:bodyPr wrap="square" rtlCol="0">
                <a:spAutoFit/>
              </a:bodyPr>
              <a:lstStyle/>
              <a:p>
                <a:r>
                  <a:rPr lang="en-US" dirty="0"/>
                  <a:t>Note: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endParaRPr lang="en-US" dirty="0"/>
              </a:p>
              <a:p>
                <a:r>
                  <a:rPr lang="en-US" dirty="0"/>
                  <a:t>Used to specify intensity independent colors using just the </a:t>
                </a:r>
                <a:r>
                  <a:rPr lang="en-US" dirty="0" err="1"/>
                  <a:t>x,y</a:t>
                </a:r>
                <a:r>
                  <a:rPr lang="en-US" dirty="0"/>
                  <a:t> coordinates</a:t>
                </a:r>
              </a:p>
              <a:p>
                <a:endParaRPr lang="en-US" dirty="0"/>
              </a:p>
              <a:p>
                <a:r>
                  <a:rPr lang="en-US" dirty="0"/>
                  <a:t>Generates the CIE Chromaticity diagram </a:t>
                </a:r>
              </a:p>
            </p:txBody>
          </p:sp>
        </mc:Choice>
        <mc:Fallback xmlns="">
          <p:sp>
            <p:nvSpPr>
              <p:cNvPr id="6" name="TextBox 5"/>
              <p:cNvSpPr txBox="1">
                <a:spLocks noRot="1" noChangeAspect="1" noMove="1" noResize="1" noEditPoints="1" noAdjustHandles="1" noChangeArrowheads="1" noChangeShapeType="1" noTextEdit="1"/>
              </p:cNvSpPr>
              <p:nvPr/>
            </p:nvSpPr>
            <p:spPr>
              <a:xfrm>
                <a:off x="7290196" y="2159864"/>
                <a:ext cx="3147934" cy="2308324"/>
              </a:xfrm>
              <a:prstGeom prst="rect">
                <a:avLst/>
              </a:prstGeom>
              <a:blipFill>
                <a:blip r:embed="rId4"/>
                <a:stretch>
                  <a:fillRect l="-1744" t="-1319" r="-1163" b="-3166"/>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176" y="3492708"/>
            <a:ext cx="2984550" cy="3171461"/>
          </a:xfrm>
          <a:prstGeom prst="rect">
            <a:avLst/>
          </a:prstGeom>
        </p:spPr>
      </p:pic>
    </p:spTree>
    <p:extLst>
      <p:ext uri="{BB962C8B-B14F-4D97-AF65-F5344CB8AC3E}">
        <p14:creationId xmlns:p14="http://schemas.microsoft.com/office/powerpoint/2010/main" val="140748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9516B-52BA-449C-B2DB-1F9D39D80F87}"/>
              </a:ext>
            </a:extLst>
          </p:cNvPr>
          <p:cNvPicPr>
            <a:picLocks noChangeAspect="1"/>
          </p:cNvPicPr>
          <p:nvPr/>
        </p:nvPicPr>
        <p:blipFill rotWithShape="1">
          <a:blip r:embed="rId2"/>
          <a:srcRect l="2082" r="3" b="3"/>
          <a:stretch/>
        </p:blipFill>
        <p:spPr>
          <a:xfrm>
            <a:off x="5709930" y="119062"/>
            <a:ext cx="6482070" cy="6619875"/>
          </a:xfrm>
          <a:prstGeom prst="rect">
            <a:avLst/>
          </a:prstGeom>
          <a:effectLst/>
        </p:spPr>
      </p:pic>
      <p:sp>
        <p:nvSpPr>
          <p:cNvPr id="2" name="Title 1"/>
          <p:cNvSpPr>
            <a:spLocks noGrp="1"/>
          </p:cNvSpPr>
          <p:nvPr>
            <p:ph type="title"/>
          </p:nvPr>
        </p:nvSpPr>
        <p:spPr>
          <a:xfrm>
            <a:off x="648929" y="629266"/>
            <a:ext cx="5127031" cy="1676603"/>
          </a:xfrm>
        </p:spPr>
        <p:txBody>
          <a:bodyPr>
            <a:normAutofit/>
          </a:bodyPr>
          <a:lstStyle/>
          <a:p>
            <a:r>
              <a:rPr lang="en-US" dirty="0"/>
              <a:t>Color</a:t>
            </a:r>
          </a:p>
        </p:txBody>
      </p:sp>
      <p:sp>
        <p:nvSpPr>
          <p:cNvPr id="3" name="Content Placeholder 2"/>
          <p:cNvSpPr>
            <a:spLocks noGrp="1"/>
          </p:cNvSpPr>
          <p:nvPr>
            <p:ph idx="1"/>
          </p:nvPr>
        </p:nvSpPr>
        <p:spPr>
          <a:xfrm>
            <a:off x="161924" y="2266950"/>
            <a:ext cx="5614036" cy="3956870"/>
          </a:xfrm>
          <a:solidFill>
            <a:schemeClr val="bg1">
              <a:alpha val="66000"/>
            </a:schemeClr>
          </a:solidFill>
        </p:spPr>
        <p:txBody>
          <a:bodyPr>
            <a:normAutofit/>
          </a:bodyPr>
          <a:lstStyle/>
          <a:p>
            <a:r>
              <a:rPr lang="en-US" sz="1800" dirty="0"/>
              <a:t>Color is a perceptual phenomenon</a:t>
            </a:r>
          </a:p>
          <a:p>
            <a:r>
              <a:rPr lang="en-US" sz="1800" dirty="0"/>
              <a:t>Light is a physical phenomenon</a:t>
            </a:r>
          </a:p>
          <a:p>
            <a:r>
              <a:rPr lang="en-US" sz="1800" dirty="0"/>
              <a:t>In computer graphics, we need to specify colors</a:t>
            </a:r>
          </a:p>
          <a:p>
            <a:pPr lvl="1"/>
            <a:r>
              <a:rPr lang="en-US" sz="1800" dirty="0"/>
              <a:t>We define “color spaces”</a:t>
            </a:r>
          </a:p>
          <a:p>
            <a:pPr lvl="2"/>
            <a:r>
              <a:rPr lang="en-US" sz="1600" dirty="0"/>
              <a:t>In a color space,  points correspond to colors</a:t>
            </a:r>
          </a:p>
          <a:p>
            <a:pPr lvl="1"/>
            <a:r>
              <a:rPr lang="en-US" sz="1800" dirty="0"/>
              <a:t>We can then work with colors mathematically</a:t>
            </a:r>
          </a:p>
          <a:p>
            <a:r>
              <a:rPr lang="en-US" sz="1800" dirty="0"/>
              <a:t>Ideally, a color space should allow us to specify </a:t>
            </a:r>
            <a:br>
              <a:rPr lang="en-US" sz="1800" dirty="0"/>
            </a:br>
            <a:r>
              <a:rPr lang="en-US" sz="1800" dirty="0"/>
              <a:t>any color humans can perceive… </a:t>
            </a:r>
          </a:p>
        </p:txBody>
      </p:sp>
    </p:spTree>
    <p:extLst>
      <p:ext uri="{BB962C8B-B14F-4D97-AF65-F5344CB8AC3E}">
        <p14:creationId xmlns:p14="http://schemas.microsoft.com/office/powerpoint/2010/main" val="732590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exy1931.wmf"/>
          <p:cNvPicPr>
            <a:picLocks noChangeAspect="1"/>
          </p:cNvPicPr>
          <p:nvPr/>
        </p:nvPicPr>
        <p:blipFill>
          <a:blip r:embed="rId3"/>
          <a:stretch>
            <a:fillRect/>
          </a:stretch>
        </p:blipFill>
        <p:spPr>
          <a:xfrm>
            <a:off x="6420630" y="1905000"/>
            <a:ext cx="4247371" cy="4800600"/>
          </a:xfrm>
          <a:prstGeom prst="rect">
            <a:avLst/>
          </a:prstGeom>
        </p:spPr>
      </p:pic>
      <p:sp>
        <p:nvSpPr>
          <p:cNvPr id="2" name="Title 1"/>
          <p:cNvSpPr>
            <a:spLocks noGrp="1"/>
          </p:cNvSpPr>
          <p:nvPr>
            <p:ph type="title"/>
          </p:nvPr>
        </p:nvSpPr>
        <p:spPr>
          <a:xfrm>
            <a:off x="1524001" y="209456"/>
            <a:ext cx="8913813" cy="914400"/>
          </a:xfrm>
        </p:spPr>
        <p:txBody>
          <a:bodyPr/>
          <a:lstStyle/>
          <a:p>
            <a:r>
              <a:rPr lang="en-US" dirty="0"/>
              <a:t>CIE Chromaticity Diagram</a:t>
            </a:r>
          </a:p>
        </p:txBody>
      </p:sp>
      <p:sp>
        <p:nvSpPr>
          <p:cNvPr id="3" name="Content Placeholder 2"/>
          <p:cNvSpPr>
            <a:spLocks noGrp="1"/>
          </p:cNvSpPr>
          <p:nvPr>
            <p:ph idx="1"/>
          </p:nvPr>
        </p:nvSpPr>
        <p:spPr>
          <a:xfrm>
            <a:off x="1676400" y="1447800"/>
            <a:ext cx="4572000" cy="5257800"/>
          </a:xfrm>
        </p:spPr>
        <p:txBody>
          <a:bodyPr>
            <a:normAutofit fontScale="92500" lnSpcReduction="20000"/>
          </a:bodyPr>
          <a:lstStyle/>
          <a:p>
            <a:r>
              <a:rPr lang="en-US" dirty="0"/>
              <a:t>What runs around the edge of the horseshoe?</a:t>
            </a:r>
          </a:p>
          <a:p>
            <a:r>
              <a:rPr lang="en-US" dirty="0"/>
              <a:t>What is inside the horseshoe?</a:t>
            </a:r>
            <a:br>
              <a:rPr lang="en-US" dirty="0"/>
            </a:br>
            <a:endParaRPr lang="en-US" dirty="0"/>
          </a:p>
          <a:p>
            <a:r>
              <a:rPr lang="en-US" b="1" dirty="0"/>
              <a:t>Gamut</a:t>
            </a:r>
            <a:r>
              <a:rPr lang="en-US" dirty="0"/>
              <a:t>: Portion of the spectrum reproduced by a given color space</a:t>
            </a:r>
            <a:br>
              <a:rPr lang="en-US" dirty="0"/>
            </a:br>
            <a:br>
              <a:rPr lang="en-US" dirty="0"/>
            </a:br>
            <a:r>
              <a:rPr lang="en-US" dirty="0"/>
              <a:t>Any guess as to what the triangle represents?</a:t>
            </a:r>
            <a:br>
              <a:rPr lang="en-US" dirty="0"/>
            </a:br>
            <a:endParaRPr lang="en-US" dirty="0"/>
          </a:p>
          <a:p>
            <a:r>
              <a:rPr lang="en-US" b="1" dirty="0"/>
              <a:t>Quick Quiz:</a:t>
            </a:r>
            <a:br>
              <a:rPr lang="en-US" b="1" dirty="0"/>
            </a:br>
            <a:r>
              <a:rPr lang="en-US" dirty="0"/>
              <a:t>Are the colors shown inside the diagram correct? </a:t>
            </a:r>
            <a:br>
              <a:rPr lang="en-US" dirty="0"/>
            </a:br>
            <a:br>
              <a:rPr lang="en-US" dirty="0"/>
            </a:br>
            <a:r>
              <a:rPr lang="en-US" dirty="0"/>
              <a:t>Why or why not?</a:t>
            </a:r>
          </a:p>
        </p:txBody>
      </p:sp>
      <p:sp>
        <p:nvSpPr>
          <p:cNvPr id="6" name="Freeform 5"/>
          <p:cNvSpPr/>
          <p:nvPr/>
        </p:nvSpPr>
        <p:spPr bwMode="auto">
          <a:xfrm>
            <a:off x="7552199" y="3600450"/>
            <a:ext cx="2194560" cy="2457450"/>
          </a:xfrm>
          <a:custGeom>
            <a:avLst/>
            <a:gdLst>
              <a:gd name="connsiteX0" fmla="*/ 685800 w 2194560"/>
              <a:gd name="connsiteY0" fmla="*/ 0 h 2457450"/>
              <a:gd name="connsiteX1" fmla="*/ 2194560 w 2194560"/>
              <a:gd name="connsiteY1" fmla="*/ 1211580 h 2457450"/>
              <a:gd name="connsiteX2" fmla="*/ 0 w 2194560"/>
              <a:gd name="connsiteY2" fmla="*/ 2457450 h 2457450"/>
              <a:gd name="connsiteX3" fmla="*/ 685800 w 2194560"/>
              <a:gd name="connsiteY3" fmla="*/ 0 h 2457450"/>
            </a:gdLst>
            <a:ahLst/>
            <a:cxnLst>
              <a:cxn ang="0">
                <a:pos x="connsiteX0" y="connsiteY0"/>
              </a:cxn>
              <a:cxn ang="0">
                <a:pos x="connsiteX1" y="connsiteY1"/>
              </a:cxn>
              <a:cxn ang="0">
                <a:pos x="connsiteX2" y="connsiteY2"/>
              </a:cxn>
              <a:cxn ang="0">
                <a:pos x="connsiteX3" y="connsiteY3"/>
              </a:cxn>
            </a:cxnLst>
            <a:rect l="l" t="t" r="r" b="b"/>
            <a:pathLst>
              <a:path w="2194560" h="2457450">
                <a:moveTo>
                  <a:pt x="685800" y="0"/>
                </a:moveTo>
                <a:lnTo>
                  <a:pt x="2194560" y="1211580"/>
                </a:lnTo>
                <a:lnTo>
                  <a:pt x="0" y="2457450"/>
                </a:lnTo>
                <a:lnTo>
                  <a:pt x="685800" y="0"/>
                </a:lnTo>
                <a:close/>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110000"/>
              </a:lnSpc>
              <a:spcBef>
                <a:spcPct val="2000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32370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CIE</a:t>
            </a:r>
            <a:r>
              <a:rPr spc="-15" dirty="0"/>
              <a:t> </a:t>
            </a:r>
            <a:r>
              <a:rPr dirty="0"/>
              <a:t>XYZ </a:t>
            </a:r>
            <a:r>
              <a:rPr spc="-5" dirty="0"/>
              <a:t>Ga</a:t>
            </a:r>
            <a:r>
              <a:rPr spc="-15" dirty="0"/>
              <a:t>m</a:t>
            </a:r>
            <a:r>
              <a:rPr dirty="0"/>
              <a:t>ut</a:t>
            </a:r>
          </a:p>
        </p:txBody>
      </p:sp>
      <p:sp>
        <p:nvSpPr>
          <p:cNvPr id="4" name="object 4"/>
          <p:cNvSpPr/>
          <p:nvPr/>
        </p:nvSpPr>
        <p:spPr>
          <a:xfrm>
            <a:off x="1897761" y="1819155"/>
            <a:ext cx="6119188" cy="43494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489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81000"/>
            <a:ext cx="8913813" cy="914400"/>
          </a:xfrm>
        </p:spPr>
        <p:txBody>
          <a:bodyPr/>
          <a:lstStyle/>
          <a:p>
            <a:r>
              <a:rPr lang="en-US" dirty="0"/>
              <a:t>Gamma Correction</a:t>
            </a:r>
          </a:p>
        </p:txBody>
      </p:sp>
      <p:sp>
        <p:nvSpPr>
          <p:cNvPr id="3" name="Content Placeholder 2"/>
          <p:cNvSpPr>
            <a:spLocks noGrp="1"/>
          </p:cNvSpPr>
          <p:nvPr>
            <p:ph idx="1"/>
          </p:nvPr>
        </p:nvSpPr>
        <p:spPr>
          <a:xfrm>
            <a:off x="390525" y="1447800"/>
            <a:ext cx="12033570" cy="5257800"/>
          </a:xfrm>
        </p:spPr>
        <p:txBody>
          <a:bodyPr/>
          <a:lstStyle/>
          <a:p>
            <a:pPr marL="0" indent="0">
              <a:buNone/>
            </a:pPr>
            <a:r>
              <a:rPr lang="en-US" dirty="0"/>
              <a:t>Human visual response better at distinguishing darker shades</a:t>
            </a:r>
            <a:br>
              <a:rPr lang="en-US" dirty="0"/>
            </a:br>
            <a:endParaRPr lang="en-US" dirty="0"/>
          </a:p>
          <a:p>
            <a:pPr marL="0" indent="0">
              <a:buNone/>
            </a:pPr>
            <a:r>
              <a:rPr lang="en-US" dirty="0"/>
              <a:t>Greyscale bars that increase by a constant amount of luminosity:</a:t>
            </a:r>
          </a:p>
          <a:p>
            <a:pPr marL="0" indent="0">
              <a:buNone/>
            </a:pPr>
            <a:endParaRPr lang="en-US" dirty="0"/>
          </a:p>
          <a:p>
            <a:pPr marL="0" indent="0">
              <a:buNone/>
            </a:pPr>
            <a:endParaRPr lang="en-US" dirty="0"/>
          </a:p>
          <a:p>
            <a:pPr marL="0" indent="0">
              <a:buNone/>
            </a:pPr>
            <a:endParaRPr lang="en-US" dirty="0"/>
          </a:p>
          <a:p>
            <a:pPr marL="0" indent="0">
              <a:buNone/>
            </a:pPr>
            <a:r>
              <a:rPr lang="en-US" dirty="0"/>
              <a:t>Greyscale bars with luminosity increasing according to a power law:</a:t>
            </a:r>
          </a:p>
        </p:txBody>
      </p:sp>
      <p:pic>
        <p:nvPicPr>
          <p:cNvPr id="4" name="Picture 3">
            <a:extLst>
              <a:ext uri="{FF2B5EF4-FFF2-40B4-BE49-F238E27FC236}">
                <a16:creationId xmlns:a16="http://schemas.microsoft.com/office/drawing/2014/main" id="{2E747A74-C3B0-473A-99D6-BEEB8E0E7955}"/>
              </a:ext>
            </a:extLst>
          </p:cNvPr>
          <p:cNvPicPr>
            <a:picLocks noChangeAspect="1"/>
          </p:cNvPicPr>
          <p:nvPr/>
        </p:nvPicPr>
        <p:blipFill>
          <a:blip r:embed="rId3"/>
          <a:stretch>
            <a:fillRect/>
          </a:stretch>
        </p:blipFill>
        <p:spPr>
          <a:xfrm>
            <a:off x="561975" y="2857500"/>
            <a:ext cx="9753600" cy="952500"/>
          </a:xfrm>
          <a:prstGeom prst="rect">
            <a:avLst/>
          </a:prstGeom>
        </p:spPr>
      </p:pic>
      <p:pic>
        <p:nvPicPr>
          <p:cNvPr id="8" name="Picture 7">
            <a:extLst>
              <a:ext uri="{FF2B5EF4-FFF2-40B4-BE49-F238E27FC236}">
                <a16:creationId xmlns:a16="http://schemas.microsoft.com/office/drawing/2014/main" id="{4A598434-8C01-4B19-83AE-BF5BB20A7210}"/>
              </a:ext>
            </a:extLst>
          </p:cNvPr>
          <p:cNvPicPr>
            <a:picLocks noChangeAspect="1"/>
          </p:cNvPicPr>
          <p:nvPr/>
        </p:nvPicPr>
        <p:blipFill>
          <a:blip r:embed="rId4"/>
          <a:stretch>
            <a:fillRect/>
          </a:stretch>
        </p:blipFill>
        <p:spPr>
          <a:xfrm>
            <a:off x="561975" y="4933950"/>
            <a:ext cx="9753600" cy="952500"/>
          </a:xfrm>
          <a:prstGeom prst="rect">
            <a:avLst/>
          </a:prstGeom>
        </p:spPr>
      </p:pic>
      <p:pic>
        <p:nvPicPr>
          <p:cNvPr id="9" name="Picture 8">
            <a:extLst>
              <a:ext uri="{FF2B5EF4-FFF2-40B4-BE49-F238E27FC236}">
                <a16:creationId xmlns:a16="http://schemas.microsoft.com/office/drawing/2014/main" id="{E8906FF3-865A-45DD-9B31-3C065FCBBA2A}"/>
              </a:ext>
            </a:extLst>
          </p:cNvPr>
          <p:cNvPicPr>
            <a:picLocks noChangeAspect="1"/>
          </p:cNvPicPr>
          <p:nvPr/>
        </p:nvPicPr>
        <p:blipFill>
          <a:blip r:embed="rId5"/>
          <a:stretch>
            <a:fillRect/>
          </a:stretch>
        </p:blipFill>
        <p:spPr>
          <a:xfrm>
            <a:off x="10943061" y="2857500"/>
            <a:ext cx="990599" cy="985837"/>
          </a:xfrm>
          <a:prstGeom prst="rect">
            <a:avLst/>
          </a:prstGeom>
        </p:spPr>
      </p:pic>
      <p:pic>
        <p:nvPicPr>
          <p:cNvPr id="10" name="Picture 9">
            <a:extLst>
              <a:ext uri="{FF2B5EF4-FFF2-40B4-BE49-F238E27FC236}">
                <a16:creationId xmlns:a16="http://schemas.microsoft.com/office/drawing/2014/main" id="{FDAA064B-0027-4225-849F-0272E3B0AC29}"/>
              </a:ext>
            </a:extLst>
          </p:cNvPr>
          <p:cNvPicPr>
            <a:picLocks noChangeAspect="1"/>
          </p:cNvPicPr>
          <p:nvPr/>
        </p:nvPicPr>
        <p:blipFill>
          <a:blip r:embed="rId6"/>
          <a:stretch>
            <a:fillRect/>
          </a:stretch>
        </p:blipFill>
        <p:spPr>
          <a:xfrm>
            <a:off x="10938194" y="4933950"/>
            <a:ext cx="1000335" cy="985837"/>
          </a:xfrm>
          <a:prstGeom prst="rect">
            <a:avLst/>
          </a:prstGeom>
        </p:spPr>
      </p:pic>
      <p:sp>
        <p:nvSpPr>
          <p:cNvPr id="11" name="TextBox 10">
            <a:extLst>
              <a:ext uri="{FF2B5EF4-FFF2-40B4-BE49-F238E27FC236}">
                <a16:creationId xmlns:a16="http://schemas.microsoft.com/office/drawing/2014/main" id="{151A0A78-AE12-4388-A6E5-54D412432C19}"/>
              </a:ext>
            </a:extLst>
          </p:cNvPr>
          <p:cNvSpPr txBox="1"/>
          <p:nvPr/>
        </p:nvSpPr>
        <p:spPr>
          <a:xfrm>
            <a:off x="3451351" y="6068116"/>
            <a:ext cx="5059111"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The smoother visual appearance of the second means it is more perceptually uniform</a:t>
            </a:r>
          </a:p>
        </p:txBody>
      </p:sp>
    </p:spTree>
    <p:extLst>
      <p:ext uri="{BB962C8B-B14F-4D97-AF65-F5344CB8AC3E}">
        <p14:creationId xmlns:p14="http://schemas.microsoft.com/office/powerpoint/2010/main" val="2148289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7E9E-71AC-4169-9B7E-2077C625870F}"/>
              </a:ext>
            </a:extLst>
          </p:cNvPr>
          <p:cNvSpPr>
            <a:spLocks noGrp="1"/>
          </p:cNvSpPr>
          <p:nvPr>
            <p:ph type="title"/>
          </p:nvPr>
        </p:nvSpPr>
        <p:spPr/>
        <p:txBody>
          <a:bodyPr/>
          <a:lstStyle/>
          <a:p>
            <a:r>
              <a:rPr lang="en-US" dirty="0"/>
              <a:t>Gamma Correction</a:t>
            </a:r>
          </a:p>
        </p:txBody>
      </p:sp>
      <p:sp>
        <p:nvSpPr>
          <p:cNvPr id="3" name="Content Placeholder 2">
            <a:extLst>
              <a:ext uri="{FF2B5EF4-FFF2-40B4-BE49-F238E27FC236}">
                <a16:creationId xmlns:a16="http://schemas.microsoft.com/office/drawing/2014/main" id="{560BC272-88BE-4AC4-9D21-4F5C25B40B2F}"/>
              </a:ext>
            </a:extLst>
          </p:cNvPr>
          <p:cNvSpPr>
            <a:spLocks noGrp="1"/>
          </p:cNvSpPr>
          <p:nvPr>
            <p:ph idx="1"/>
          </p:nvPr>
        </p:nvSpPr>
        <p:spPr>
          <a:xfrm>
            <a:off x="838200" y="1825624"/>
            <a:ext cx="10515600" cy="4583721"/>
          </a:xfrm>
        </p:spPr>
        <p:txBody>
          <a:bodyPr>
            <a:normAutofit fontScale="92500" lnSpcReduction="10000"/>
          </a:bodyPr>
          <a:lstStyle/>
          <a:p>
            <a:r>
              <a:rPr lang="en-US" dirty="0"/>
              <a:t>Imagine we can only store 5-bit greyscale colors</a:t>
            </a:r>
          </a:p>
          <a:p>
            <a:pPr lvl="1"/>
            <a:r>
              <a:rPr lang="en-US" dirty="0"/>
              <a:t>32 distinct colors</a:t>
            </a:r>
          </a:p>
          <a:p>
            <a:r>
              <a:rPr lang="en-US" dirty="0"/>
              <a:t>We could select 32 shades generated on the straight line (A)</a:t>
            </a:r>
          </a:p>
          <a:p>
            <a:r>
              <a:rPr lang="en-US" dirty="0"/>
              <a:t>We could select 32 shades generated on the power curve (B)</a:t>
            </a:r>
          </a:p>
          <a:p>
            <a:pPr marL="0" indent="0">
              <a:buNone/>
            </a:pPr>
            <a:r>
              <a:rPr lang="en-US" dirty="0"/>
              <a:t>Suppose we use our 32 shades to render a smooth gradient</a:t>
            </a:r>
          </a:p>
          <a:p>
            <a:pPr marL="0" indent="0">
              <a:buNone/>
            </a:pPr>
            <a:endParaRPr lang="en-US" dirty="0"/>
          </a:p>
          <a:p>
            <a:pPr marL="0" indent="0">
              <a:buNone/>
            </a:pPr>
            <a:endParaRPr lang="en-US" dirty="0"/>
          </a:p>
          <a:p>
            <a:pPr marL="0" indent="0">
              <a:buNone/>
            </a:pPr>
            <a:br>
              <a:rPr lang="en-US" dirty="0"/>
            </a:br>
            <a:r>
              <a:rPr lang="en-US" dirty="0"/>
              <a:t>A</a:t>
            </a:r>
          </a:p>
          <a:p>
            <a:pPr marL="0" indent="0">
              <a:buNone/>
            </a:pPr>
            <a:r>
              <a:rPr lang="en-US" dirty="0"/>
              <a:t>B</a:t>
            </a:r>
            <a:br>
              <a:rPr lang="en-US" dirty="0"/>
            </a:br>
            <a:endParaRPr lang="en-US" dirty="0"/>
          </a:p>
        </p:txBody>
      </p:sp>
      <p:pic>
        <p:nvPicPr>
          <p:cNvPr id="5" name="Picture 4">
            <a:extLst>
              <a:ext uri="{FF2B5EF4-FFF2-40B4-BE49-F238E27FC236}">
                <a16:creationId xmlns:a16="http://schemas.microsoft.com/office/drawing/2014/main" id="{D39930A7-7D77-418F-9A38-AA17B7B084D8}"/>
              </a:ext>
            </a:extLst>
          </p:cNvPr>
          <p:cNvPicPr>
            <a:picLocks noChangeAspect="1"/>
          </p:cNvPicPr>
          <p:nvPr/>
        </p:nvPicPr>
        <p:blipFill rotWithShape="1">
          <a:blip r:embed="rId2"/>
          <a:srcRect t="50673"/>
          <a:stretch/>
        </p:blipFill>
        <p:spPr>
          <a:xfrm>
            <a:off x="940750" y="4204710"/>
            <a:ext cx="9753600" cy="469840"/>
          </a:xfrm>
          <a:prstGeom prst="rect">
            <a:avLst/>
          </a:prstGeom>
        </p:spPr>
      </p:pic>
      <p:pic>
        <p:nvPicPr>
          <p:cNvPr id="6" name="Picture 5">
            <a:extLst>
              <a:ext uri="{FF2B5EF4-FFF2-40B4-BE49-F238E27FC236}">
                <a16:creationId xmlns:a16="http://schemas.microsoft.com/office/drawing/2014/main" id="{B6C5C923-726C-49F8-947C-B5CED89CB93A}"/>
              </a:ext>
            </a:extLst>
          </p:cNvPr>
          <p:cNvPicPr>
            <a:picLocks noChangeAspect="1"/>
          </p:cNvPicPr>
          <p:nvPr/>
        </p:nvPicPr>
        <p:blipFill rotWithShape="1">
          <a:blip r:embed="rId3"/>
          <a:srcRect t="50000"/>
          <a:stretch/>
        </p:blipFill>
        <p:spPr>
          <a:xfrm>
            <a:off x="1219200" y="4998474"/>
            <a:ext cx="9753600" cy="476250"/>
          </a:xfrm>
          <a:prstGeom prst="rect">
            <a:avLst/>
          </a:prstGeom>
        </p:spPr>
      </p:pic>
      <p:pic>
        <p:nvPicPr>
          <p:cNvPr id="7" name="Picture 6">
            <a:extLst>
              <a:ext uri="{FF2B5EF4-FFF2-40B4-BE49-F238E27FC236}">
                <a16:creationId xmlns:a16="http://schemas.microsoft.com/office/drawing/2014/main" id="{95BDCB87-503D-45CA-A162-93E96123D3EE}"/>
              </a:ext>
            </a:extLst>
          </p:cNvPr>
          <p:cNvPicPr>
            <a:picLocks noChangeAspect="1"/>
          </p:cNvPicPr>
          <p:nvPr/>
        </p:nvPicPr>
        <p:blipFill rotWithShape="1">
          <a:blip r:embed="rId4"/>
          <a:srcRect t="50673"/>
          <a:stretch/>
        </p:blipFill>
        <p:spPr>
          <a:xfrm>
            <a:off x="1219200" y="5609658"/>
            <a:ext cx="9753600" cy="469840"/>
          </a:xfrm>
          <a:prstGeom prst="rect">
            <a:avLst/>
          </a:prstGeom>
        </p:spPr>
      </p:pic>
    </p:spTree>
    <p:extLst>
      <p:ext uri="{BB962C8B-B14F-4D97-AF65-F5344CB8AC3E}">
        <p14:creationId xmlns:p14="http://schemas.microsoft.com/office/powerpoint/2010/main" val="147546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9F53-2381-463B-9720-631C7B6B5B5D}"/>
              </a:ext>
            </a:extLst>
          </p:cNvPr>
          <p:cNvSpPr>
            <a:spLocks noGrp="1"/>
          </p:cNvSpPr>
          <p:nvPr>
            <p:ph type="title"/>
          </p:nvPr>
        </p:nvSpPr>
        <p:spPr/>
        <p:txBody>
          <a:bodyPr/>
          <a:lstStyle/>
          <a:p>
            <a:r>
              <a:rPr lang="en-US" dirty="0"/>
              <a:t>Gamma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81CB6B-4E6F-4F3F-9838-342E6135FCF6}"/>
                  </a:ext>
                </a:extLst>
              </p:cNvPr>
              <p:cNvSpPr>
                <a:spLocks noGrp="1"/>
              </p:cNvSpPr>
              <p:nvPr>
                <p:ph idx="1"/>
              </p:nvPr>
            </p:nvSpPr>
            <p:spPr>
              <a:xfrm>
                <a:off x="276225" y="1825625"/>
                <a:ext cx="11468100" cy="4351338"/>
              </a:xfrm>
            </p:spPr>
            <p:txBody>
              <a:bodyPr/>
              <a:lstStyle/>
              <a:p>
                <a:r>
                  <a:rPr lang="en-US" dirty="0"/>
                  <a:t>So, to perceptually make the best use of 24-bit RGB color</a:t>
                </a:r>
              </a:p>
              <a:p>
                <a:r>
                  <a:rPr lang="en-US" dirty="0"/>
                  <a:t>We can gamma encode each 8-bit channel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𝛾</m:t>
                            </m:r>
                          </m:den>
                        </m:f>
                      </m:sup>
                    </m:sSup>
                  </m:oMath>
                </a14:m>
                <a:endParaRPr lang="en-US" dirty="0"/>
              </a:p>
              <a:p>
                <a:pPr lvl="1"/>
                <a:r>
                  <a:rPr lang="en-US" dirty="0"/>
                  <a:t>Usually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=2.2</m:t>
                    </m:r>
                  </m:oMath>
                </a14:m>
                <a:endParaRPr lang="en-US" dirty="0"/>
              </a:p>
              <a:p>
                <a:pPr lvl="1"/>
                <a:endParaRPr lang="en-US" dirty="0"/>
              </a:p>
              <a:p>
                <a:pPr lvl="1"/>
                <a:endParaRPr lang="en-US" dirty="0"/>
              </a:p>
              <a:p>
                <a:pPr lvl="1"/>
                <a:endParaRPr lang="en-US" dirty="0"/>
              </a:p>
              <a:p>
                <a:pPr marL="457200" lvl="1" indent="0">
                  <a:buNone/>
                </a:pPr>
                <a:endParaRPr lang="en-US" dirty="0"/>
              </a:p>
              <a:p>
                <a:r>
                  <a:rPr lang="en-US" dirty="0"/>
                  <a:t>Divide up the y-axis evenly into 256 integers…mapped onto the curve</a:t>
                </a:r>
              </a:p>
              <a:p>
                <a:r>
                  <a:rPr lang="en-US" dirty="0"/>
                  <a:t>We sample the lower luminosities more densely</a:t>
                </a:r>
              </a:p>
            </p:txBody>
          </p:sp>
        </mc:Choice>
        <mc:Fallback xmlns="">
          <p:sp>
            <p:nvSpPr>
              <p:cNvPr id="3" name="Content Placeholder 2">
                <a:extLst>
                  <a:ext uri="{FF2B5EF4-FFF2-40B4-BE49-F238E27FC236}">
                    <a16:creationId xmlns:a16="http://schemas.microsoft.com/office/drawing/2014/main" id="{7C81CB6B-4E6F-4F3F-9838-342E6135FCF6}"/>
                  </a:ext>
                </a:extLst>
              </p:cNvPr>
              <p:cNvSpPr>
                <a:spLocks noGrp="1" noRot="1" noChangeAspect="1" noMove="1" noResize="1" noEditPoints="1" noAdjustHandles="1" noChangeArrowheads="1" noChangeShapeType="1" noTextEdit="1"/>
              </p:cNvSpPr>
              <p:nvPr>
                <p:ph idx="1"/>
              </p:nvPr>
            </p:nvSpPr>
            <p:spPr>
              <a:xfrm>
                <a:off x="276225" y="1825625"/>
                <a:ext cx="11468100" cy="4351338"/>
              </a:xfrm>
              <a:blipFill>
                <a:blip r:embed="rId2"/>
                <a:stretch>
                  <a:fillRect l="-956" t="-2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53DD03-061D-4737-913C-B2A55028C196}"/>
              </a:ext>
            </a:extLst>
          </p:cNvPr>
          <p:cNvPicPr>
            <a:picLocks noChangeAspect="1"/>
          </p:cNvPicPr>
          <p:nvPr/>
        </p:nvPicPr>
        <p:blipFill>
          <a:blip r:embed="rId3"/>
          <a:stretch>
            <a:fillRect/>
          </a:stretch>
        </p:blipFill>
        <p:spPr>
          <a:xfrm>
            <a:off x="962921" y="3349174"/>
            <a:ext cx="1465058" cy="1509231"/>
          </a:xfrm>
          <a:prstGeom prst="rect">
            <a:avLst/>
          </a:prstGeom>
        </p:spPr>
      </p:pic>
    </p:spTree>
    <p:extLst>
      <p:ext uri="{BB962C8B-B14F-4D97-AF65-F5344CB8AC3E}">
        <p14:creationId xmlns:p14="http://schemas.microsoft.com/office/powerpoint/2010/main" val="1857602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Decoding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52109"/>
                <a:ext cx="11895589" cy="4130876"/>
              </a:xfrm>
            </p:spPr>
            <p:txBody>
              <a:bodyPr>
                <a:normAutofit/>
              </a:bodyPr>
              <a:lstStyle/>
              <a:p>
                <a:pPr marL="0" indent="0">
                  <a:buNone/>
                </a:pPr>
                <a:r>
                  <a:rPr lang="en-US" dirty="0"/>
                  <a:t>Modern display devices decode color channels using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𝑑𝑒𝑐𝑜𝑑𝑒𝑑</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𝑒𝑛𝑐𝑜𝑑𝑒𝑑</m:t>
                        </m:r>
                      </m:sub>
                      <m:sup>
                        <m:r>
                          <a:rPr lang="en-US" b="0" i="1" smtClean="0">
                            <a:latin typeface="Cambria Math" panose="02040503050406030204" pitchFamily="18" charset="0"/>
                            <a:ea typeface="Cambria Math" panose="02040503050406030204" pitchFamily="18" charset="0"/>
                          </a:rPr>
                          <m:t>𝛾</m:t>
                        </m:r>
                      </m:sup>
                    </m:sSubSup>
                  </m:oMath>
                </a14:m>
                <a:endParaRPr lang="en-US" dirty="0"/>
              </a:p>
              <a:p>
                <a:pPr marL="0" indent="0">
                  <a:buNone/>
                </a:pPr>
                <a:endParaRPr lang="en-US" dirty="0"/>
              </a:p>
              <a:p>
                <a:pPr marL="0" indent="0">
                  <a:buNone/>
                </a:pPr>
                <a:r>
                  <a:rPr lang="en-US"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52109"/>
                <a:ext cx="11895589" cy="4130876"/>
              </a:xfrm>
              <a:blipFill>
                <a:blip r:embed="rId2"/>
                <a:stretch>
                  <a:fillRect l="-1025" t="-221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D7598AD-B072-4927-882B-74D17D4365D2}"/>
              </a:ext>
            </a:extLst>
          </p:cNvPr>
          <p:cNvPicPr>
            <a:picLocks noChangeAspect="1"/>
          </p:cNvPicPr>
          <p:nvPr/>
        </p:nvPicPr>
        <p:blipFill>
          <a:blip r:embed="rId3"/>
          <a:stretch>
            <a:fillRect/>
          </a:stretch>
        </p:blipFill>
        <p:spPr>
          <a:xfrm>
            <a:off x="1874048" y="2977043"/>
            <a:ext cx="2933331" cy="2861580"/>
          </a:xfrm>
          <a:prstGeom prst="rect">
            <a:avLst/>
          </a:prstGeom>
        </p:spPr>
      </p:pic>
      <p:sp>
        <p:nvSpPr>
          <p:cNvPr id="7" name="TextBox 6">
            <a:extLst>
              <a:ext uri="{FF2B5EF4-FFF2-40B4-BE49-F238E27FC236}">
                <a16:creationId xmlns:a16="http://schemas.microsoft.com/office/drawing/2014/main" id="{38739353-1DF2-4F23-A33D-7CA13FDC026B}"/>
              </a:ext>
            </a:extLst>
          </p:cNvPr>
          <p:cNvSpPr txBox="1"/>
          <p:nvPr/>
        </p:nvSpPr>
        <p:spPr>
          <a:xfrm>
            <a:off x="5638801" y="3733800"/>
            <a:ext cx="1638300" cy="923330"/>
          </a:xfrm>
          <a:prstGeom prst="rect">
            <a:avLst/>
          </a:prstGeom>
          <a:noFill/>
        </p:spPr>
        <p:txBody>
          <a:bodyPr wrap="square" rtlCol="0">
            <a:spAutoFit/>
          </a:bodyPr>
          <a:lstStyle/>
          <a:p>
            <a:r>
              <a:rPr lang="en-US" dirty="0">
                <a:latin typeface="Comic Sans MS" panose="030F0702030302020204" pitchFamily="66" charset="0"/>
              </a:rPr>
              <a:t>OK…a CRT isn’t exactly modern….</a:t>
            </a:r>
          </a:p>
        </p:txBody>
      </p:sp>
    </p:spTree>
    <p:extLst>
      <p:ext uri="{BB962C8B-B14F-4D97-AF65-F5344CB8AC3E}">
        <p14:creationId xmlns:p14="http://schemas.microsoft.com/office/powerpoint/2010/main" val="4209531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85" y="-6348"/>
            <a:ext cx="10515600" cy="1325563"/>
          </a:xfrm>
        </p:spPr>
        <p:txBody>
          <a:bodyPr/>
          <a:lstStyle/>
          <a:p>
            <a:r>
              <a:rPr lang="en-US" dirty="0" err="1"/>
              <a:t>sRGB</a:t>
            </a:r>
            <a:endParaRPr lang="en-US" dirty="0"/>
          </a:p>
        </p:txBody>
      </p:sp>
      <p:sp>
        <p:nvSpPr>
          <p:cNvPr id="5" name="Content Placeholder 2"/>
          <p:cNvSpPr txBox="1">
            <a:spLocks/>
          </p:cNvSpPr>
          <p:nvPr/>
        </p:nvSpPr>
        <p:spPr>
          <a:xfrm>
            <a:off x="111679" y="959945"/>
            <a:ext cx="10401300" cy="5898055"/>
          </a:xfrm>
          <a:prstGeom prst="rect">
            <a:avLst/>
          </a:prstGeom>
        </p:spPr>
        <p:txBody>
          <a:bodyPr vert="horz" lIns="91440" tIns="45720" rIns="91440" bIns="45720" rtlCol="0">
            <a:normAutofit/>
          </a:bodyPr>
          <a:lstStyle>
            <a:lvl1pPr marL="342900" indent="-342900" algn="l" defTabSz="914400" rtl="0" eaLnBrk="1" latinLnBrk="0" hangingPunct="1">
              <a:spcBef>
                <a:spcPts val="1000"/>
              </a:spcBef>
              <a:buClr>
                <a:schemeClr val="accent2"/>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tx2"/>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2"/>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3"/>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solidFill>
                  <a:schemeClr val="tx1"/>
                </a:solidFill>
              </a:rPr>
              <a:t>sRGB is specified as a gamut inside the </a:t>
            </a:r>
            <a:r>
              <a:rPr lang="en-US" dirty="0" err="1">
                <a:solidFill>
                  <a:schemeClr val="tx1"/>
                </a:solidFill>
              </a:rPr>
              <a:t>xyY</a:t>
            </a:r>
            <a:r>
              <a:rPr lang="en-US" dirty="0">
                <a:solidFill>
                  <a:schemeClr val="tx1"/>
                </a:solidFill>
              </a:rPr>
              <a:t> </a:t>
            </a:r>
            <a:r>
              <a:rPr lang="en-US" dirty="0" err="1">
                <a:solidFill>
                  <a:schemeClr val="tx1"/>
                </a:solidFill>
              </a:rPr>
              <a:t>colorspace</a:t>
            </a:r>
            <a:endParaRPr lang="en-US" dirty="0">
              <a:solidFill>
                <a:schemeClr val="tx1"/>
              </a:solidFill>
            </a:endParaRPr>
          </a:p>
          <a:p>
            <a:r>
              <a:rPr lang="en-US" dirty="0">
                <a:solidFill>
                  <a:schemeClr val="tx1"/>
                </a:solidFill>
              </a:rPr>
              <a:t>And with a specific gamma curve to use for encoding/decoding</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r>
              <a:rPr lang="en-US" dirty="0">
                <a:solidFill>
                  <a:schemeClr val="tx1"/>
                </a:solidFill>
              </a:rPr>
              <a:t>sRGB is the standard RGB color space used almost everywhere</a:t>
            </a:r>
          </a:p>
          <a:p>
            <a:pPr lvl="1"/>
            <a:r>
              <a:rPr lang="en-US" dirty="0">
                <a:solidFill>
                  <a:schemeClr val="tx1"/>
                </a:solidFill>
              </a:rPr>
              <a:t>When you use an image library (e.g. </a:t>
            </a:r>
            <a:r>
              <a:rPr lang="en-US" dirty="0" err="1">
                <a:solidFill>
                  <a:schemeClr val="tx1"/>
                </a:solidFill>
              </a:rPr>
              <a:t>libpng</a:t>
            </a:r>
            <a:r>
              <a:rPr lang="en-US" dirty="0">
                <a:solidFill>
                  <a:schemeClr val="tx1"/>
                </a:solidFill>
              </a:rPr>
              <a:t>) typically defaults to saving in sRGB</a:t>
            </a:r>
          </a:p>
          <a:p>
            <a:pPr lvl="2"/>
            <a:r>
              <a:rPr lang="en-US" dirty="0">
                <a:solidFill>
                  <a:schemeClr val="tx1"/>
                </a:solidFill>
              </a:rPr>
              <a:t>So…you do not need to gamma encode colors yourself</a:t>
            </a:r>
          </a:p>
          <a:p>
            <a:pPr lvl="1"/>
            <a:r>
              <a:rPr lang="en-US" dirty="0">
                <a:solidFill>
                  <a:schemeClr val="tx1"/>
                </a:solidFill>
              </a:rPr>
              <a:t>Supported directly on modern GPUs</a:t>
            </a:r>
          </a:p>
          <a:p>
            <a:r>
              <a:rPr lang="en-US" dirty="0">
                <a:solidFill>
                  <a:schemeClr val="tx1"/>
                </a:solidFill>
              </a:rPr>
              <a:t>You can generate a matrix to convert from sRGB to XYZ and back using its inverse…</a:t>
            </a:r>
          </a:p>
        </p:txBody>
      </p:sp>
      <p:pic>
        <p:nvPicPr>
          <p:cNvPr id="6" name="Picture 5" descr="Screen Shot 2015-02-02 at 1.03.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33" y="1812593"/>
            <a:ext cx="4483931" cy="1616407"/>
          </a:xfrm>
          <a:prstGeom prst="rect">
            <a:avLst/>
          </a:prstGeom>
        </p:spPr>
      </p:pic>
      <p:pic>
        <p:nvPicPr>
          <p:cNvPr id="15" name="Picture 14" descr="A close up of a person&#10;&#10;Description generated with high confidence">
            <a:extLst>
              <a:ext uri="{FF2B5EF4-FFF2-40B4-BE49-F238E27FC236}">
                <a16:creationId xmlns:a16="http://schemas.microsoft.com/office/drawing/2014/main" id="{73347419-9EE4-4A48-AA96-115D8598EAA2}"/>
              </a:ext>
            </a:extLst>
          </p:cNvPr>
          <p:cNvPicPr>
            <a:picLocks noChangeAspect="1"/>
          </p:cNvPicPr>
          <p:nvPr/>
        </p:nvPicPr>
        <p:blipFill>
          <a:blip r:embed="rId3"/>
          <a:stretch>
            <a:fillRect/>
          </a:stretch>
        </p:blipFill>
        <p:spPr>
          <a:xfrm>
            <a:off x="5173335" y="1705967"/>
            <a:ext cx="2283770" cy="2064528"/>
          </a:xfrm>
          <a:prstGeom prst="rect">
            <a:avLst/>
          </a:prstGeom>
        </p:spPr>
      </p:pic>
      <p:sp>
        <p:nvSpPr>
          <p:cNvPr id="16" name="TextBox 15">
            <a:extLst>
              <a:ext uri="{FF2B5EF4-FFF2-40B4-BE49-F238E27FC236}">
                <a16:creationId xmlns:a16="http://schemas.microsoft.com/office/drawing/2014/main" id="{F6C7D115-5393-4107-A027-AEFC8F90A7B6}"/>
              </a:ext>
            </a:extLst>
          </p:cNvPr>
          <p:cNvSpPr txBox="1"/>
          <p:nvPr/>
        </p:nvSpPr>
        <p:spPr>
          <a:xfrm>
            <a:off x="4846864" y="3863004"/>
            <a:ext cx="3236561" cy="369332"/>
          </a:xfrm>
          <a:prstGeom prst="rect">
            <a:avLst/>
          </a:prstGeom>
          <a:noFill/>
        </p:spPr>
        <p:txBody>
          <a:bodyPr wrap="square" rtlCol="0">
            <a:spAutoFit/>
          </a:bodyPr>
          <a:lstStyle/>
          <a:p>
            <a:r>
              <a:rPr lang="en-US" dirty="0"/>
              <a:t>Blue curve is sRGB gamma value</a:t>
            </a:r>
          </a:p>
        </p:txBody>
      </p:sp>
      <p:pic>
        <p:nvPicPr>
          <p:cNvPr id="17" name="Picture 16">
            <a:extLst>
              <a:ext uri="{FF2B5EF4-FFF2-40B4-BE49-F238E27FC236}">
                <a16:creationId xmlns:a16="http://schemas.microsoft.com/office/drawing/2014/main" id="{B4569775-0EE1-4FC1-99C1-409CFEBE9E6E}"/>
              </a:ext>
            </a:extLst>
          </p:cNvPr>
          <p:cNvPicPr>
            <a:picLocks noChangeAspect="1"/>
          </p:cNvPicPr>
          <p:nvPr/>
        </p:nvPicPr>
        <p:blipFill>
          <a:blip r:embed="rId4"/>
          <a:stretch>
            <a:fillRect/>
          </a:stretch>
        </p:blipFill>
        <p:spPr>
          <a:xfrm>
            <a:off x="8345216" y="351970"/>
            <a:ext cx="3695700" cy="3695700"/>
          </a:xfrm>
          <a:prstGeom prst="rect">
            <a:avLst/>
          </a:prstGeom>
        </p:spPr>
      </p:pic>
    </p:spTree>
    <p:extLst>
      <p:ext uri="{BB962C8B-B14F-4D97-AF65-F5344CB8AC3E}">
        <p14:creationId xmlns:p14="http://schemas.microsoft.com/office/powerpoint/2010/main" val="399865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511"/>
          <a:stretch/>
        </p:blipFill>
        <p:spPr bwMode="auto">
          <a:xfrm>
            <a:off x="1827239" y="0"/>
            <a:ext cx="848088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6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00325" y="739088"/>
            <a:ext cx="3429635" cy="553998"/>
          </a:xfrm>
          <a:prstGeom prst="rect">
            <a:avLst/>
          </a:prstGeom>
        </p:spPr>
        <p:txBody>
          <a:bodyPr vert="horz" wrap="square" lIns="0" tIns="0" rIns="0" bIns="0" rtlCol="0">
            <a:spAutoFit/>
          </a:bodyPr>
          <a:lstStyle/>
          <a:p>
            <a:pPr marL="12700"/>
            <a:r>
              <a:rPr sz="3600" spc="-20" dirty="0">
                <a:solidFill>
                  <a:srgbClr val="FFFFFF"/>
                </a:solidFill>
                <a:latin typeface="Century Gothic"/>
                <a:cs typeface="Century Gothic"/>
              </a:rPr>
              <a:t>Light</a:t>
            </a:r>
            <a:r>
              <a:rPr sz="3600" spc="15" dirty="0">
                <a:solidFill>
                  <a:srgbClr val="FFFFFF"/>
                </a:solidFill>
                <a:latin typeface="Century Gothic"/>
                <a:cs typeface="Century Gothic"/>
              </a:rPr>
              <a:t> </a:t>
            </a:r>
            <a:r>
              <a:rPr sz="3600" spc="-5" dirty="0">
                <a:solidFill>
                  <a:srgbClr val="FFFFFF"/>
                </a:solidFill>
                <a:latin typeface="Century Gothic"/>
                <a:cs typeface="Century Gothic"/>
              </a:rPr>
              <a:t>an</a:t>
            </a:r>
            <a:r>
              <a:rPr sz="3600" dirty="0">
                <a:solidFill>
                  <a:srgbClr val="FFFFFF"/>
                </a:solidFill>
                <a:latin typeface="Century Gothic"/>
                <a:cs typeface="Century Gothic"/>
              </a:rPr>
              <a:t>d </a:t>
            </a:r>
            <a:r>
              <a:rPr sz="3600" spc="-20" dirty="0">
                <a:solidFill>
                  <a:srgbClr val="FFFFFF"/>
                </a:solidFill>
                <a:latin typeface="Century Gothic"/>
                <a:cs typeface="Century Gothic"/>
              </a:rPr>
              <a:t>Color</a:t>
            </a:r>
            <a:endParaRPr sz="3600">
              <a:latin typeface="Century Gothic"/>
              <a:cs typeface="Century Gothic"/>
            </a:endParaRPr>
          </a:p>
        </p:txBody>
      </p:sp>
      <p:sp>
        <p:nvSpPr>
          <p:cNvPr id="4" name="object 4"/>
          <p:cNvSpPr txBox="1"/>
          <p:nvPr/>
        </p:nvSpPr>
        <p:spPr>
          <a:xfrm>
            <a:off x="123825" y="1990725"/>
            <a:ext cx="8439150" cy="2159566"/>
          </a:xfrm>
          <a:prstGeom prst="rect">
            <a:avLst/>
          </a:prstGeom>
        </p:spPr>
        <p:txBody>
          <a:bodyPr vert="horz" wrap="square" lIns="0" tIns="0" rIns="0" bIns="0" rtlCol="0">
            <a:spAutoFit/>
          </a:bodyPr>
          <a:lstStyle/>
          <a:p>
            <a:pPr marL="355600" marR="1471930" indent="-342900">
              <a:buClr>
                <a:srgbClr val="DF7601"/>
              </a:buClr>
              <a:buFont typeface="Wingdings 2"/>
              <a:buChar char="□"/>
              <a:tabLst>
                <a:tab pos="355600" algn="l"/>
              </a:tabLst>
            </a:pPr>
            <a:r>
              <a:rPr sz="2000" dirty="0">
                <a:solidFill>
                  <a:srgbClr val="585858"/>
                </a:solidFill>
                <a:latin typeface="Century Gothic"/>
                <a:cs typeface="Century Gothic"/>
              </a:rPr>
              <a:t>Color</a:t>
            </a:r>
            <a:r>
              <a:rPr sz="2000" spc="-20" dirty="0">
                <a:solidFill>
                  <a:srgbClr val="585858"/>
                </a:solidFill>
                <a:latin typeface="Century Gothic"/>
                <a:cs typeface="Century Gothic"/>
              </a:rPr>
              <a: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a:t>
            </a:r>
            <a:r>
              <a:rPr sz="2000" dirty="0">
                <a:solidFill>
                  <a:srgbClr val="585858"/>
                </a:solidFill>
                <a:latin typeface="Century Gothic"/>
                <a:cs typeface="Century Gothic"/>
              </a:rPr>
              <a:t>ercep</a:t>
            </a:r>
            <a:r>
              <a:rPr sz="2000" spc="15" dirty="0">
                <a:solidFill>
                  <a:srgbClr val="585858"/>
                </a:solidFill>
                <a:latin typeface="Century Gothic"/>
                <a:cs typeface="Century Gothic"/>
              </a:rPr>
              <a:t>t</a:t>
            </a:r>
            <a:r>
              <a:rPr sz="2000" spc="-10" dirty="0">
                <a:solidFill>
                  <a:srgbClr val="585858"/>
                </a:solidFill>
                <a:latin typeface="Century Gothic"/>
                <a:cs typeface="Century Gothic"/>
              </a:rPr>
              <a:t>u</a:t>
            </a:r>
            <a:r>
              <a:rPr sz="2000" spc="-15" dirty="0">
                <a:solidFill>
                  <a:srgbClr val="585858"/>
                </a:solidFill>
                <a:latin typeface="Century Gothic"/>
                <a:cs typeface="Century Gothic"/>
              </a:rPr>
              <a:t>a</a:t>
            </a:r>
            <a:r>
              <a:rPr sz="2000" dirty="0">
                <a:solidFill>
                  <a:srgbClr val="585858"/>
                </a:solidFill>
                <a:latin typeface="Century Gothic"/>
                <a:cs typeface="Century Gothic"/>
              </a:rPr>
              <a:t>l </a:t>
            </a:r>
            <a:r>
              <a:rPr sz="2000" spc="-5" dirty="0">
                <a:solidFill>
                  <a:srgbClr val="585858"/>
                </a:solidFill>
                <a:latin typeface="Century Gothic"/>
                <a:cs typeface="Century Gothic"/>
              </a:rPr>
              <a:t>ph</a:t>
            </a:r>
            <a:r>
              <a:rPr sz="2000" spc="5" dirty="0">
                <a:solidFill>
                  <a:srgbClr val="585858"/>
                </a:solidFill>
                <a:latin typeface="Century Gothic"/>
                <a:cs typeface="Century Gothic"/>
              </a:rPr>
              <a:t>e</a:t>
            </a:r>
            <a:r>
              <a:rPr sz="2000" dirty="0">
                <a:solidFill>
                  <a:srgbClr val="585858"/>
                </a:solidFill>
                <a:latin typeface="Century Gothic"/>
                <a:cs typeface="Century Gothic"/>
              </a:rPr>
              <a:t>nomenon</a:t>
            </a:r>
            <a:endParaRPr sz="2000" dirty="0">
              <a:latin typeface="Century Gothic"/>
              <a:cs typeface="Century Gothic"/>
            </a:endParaRPr>
          </a:p>
          <a:p>
            <a:pPr marL="698500" marR="5080" lvl="1" indent="-337185">
              <a:spcBef>
                <a:spcPts val="605"/>
              </a:spcBef>
              <a:buClr>
                <a:srgbClr val="E3C401"/>
              </a:buClr>
              <a:buFont typeface="Wingdings 2"/>
              <a:buChar char="□"/>
              <a:tabLst>
                <a:tab pos="698500" algn="l"/>
              </a:tabLst>
            </a:pPr>
            <a:r>
              <a:rPr spc="-15" dirty="0">
                <a:solidFill>
                  <a:srgbClr val="585858"/>
                </a:solidFill>
                <a:latin typeface="Century Gothic"/>
                <a:cs typeface="Century Gothic"/>
              </a:rPr>
              <a:t>R</a:t>
            </a:r>
            <a:r>
              <a:rPr spc="-25" dirty="0">
                <a:solidFill>
                  <a:srgbClr val="585858"/>
                </a:solidFill>
                <a:latin typeface="Century Gothic"/>
                <a:cs typeface="Century Gothic"/>
              </a:rPr>
              <a:t>e</a:t>
            </a:r>
            <a:r>
              <a:rPr spc="-5" dirty="0">
                <a:solidFill>
                  <a:srgbClr val="585858"/>
                </a:solidFill>
                <a:latin typeface="Century Gothic"/>
                <a:cs typeface="Century Gothic"/>
              </a:rPr>
              <a:t>s</a:t>
            </a:r>
            <a:r>
              <a:rPr spc="-10" dirty="0">
                <a:solidFill>
                  <a:srgbClr val="585858"/>
                </a:solidFill>
                <a:latin typeface="Century Gothic"/>
                <a:cs typeface="Century Gothic"/>
              </a:rPr>
              <a:t>p</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spc="-5" dirty="0">
                <a:solidFill>
                  <a:srgbClr val="585858"/>
                </a:solidFill>
                <a:latin typeface="Century Gothic"/>
                <a:cs typeface="Century Gothic"/>
              </a:rPr>
              <a:t>s</a:t>
            </a:r>
            <a:r>
              <a:rPr dirty="0">
                <a:solidFill>
                  <a:srgbClr val="585858"/>
                </a:solidFill>
                <a:latin typeface="Century Gothic"/>
                <a:cs typeface="Century Gothic"/>
              </a:rPr>
              <a:t>e</a:t>
            </a:r>
            <a:r>
              <a:rPr spc="15" dirty="0">
                <a:solidFill>
                  <a:srgbClr val="585858"/>
                </a:solidFill>
                <a:latin typeface="Century Gothic"/>
                <a:cs typeface="Century Gothic"/>
              </a:rPr>
              <a:t> </a:t>
            </a:r>
            <a:r>
              <a:rPr spc="-10" dirty="0">
                <a:solidFill>
                  <a:srgbClr val="585858"/>
                </a:solidFill>
                <a:latin typeface="Century Gothic"/>
                <a:cs typeface="Century Gothic"/>
              </a:rPr>
              <a:t>of</a:t>
            </a:r>
            <a:r>
              <a:rPr spc="-5" dirty="0">
                <a:solidFill>
                  <a:srgbClr val="585858"/>
                </a:solidFill>
                <a:latin typeface="Century Gothic"/>
                <a:cs typeface="Century Gothic"/>
              </a:rPr>
              <a:t> </a:t>
            </a:r>
            <a:r>
              <a:rPr spc="-20" dirty="0">
                <a:solidFill>
                  <a:srgbClr val="585858"/>
                </a:solidFill>
                <a:latin typeface="Century Gothic"/>
                <a:cs typeface="Century Gothic"/>
              </a:rPr>
              <a:t>t</a:t>
            </a:r>
            <a:r>
              <a:rPr spc="-25" dirty="0">
                <a:solidFill>
                  <a:srgbClr val="585858"/>
                </a:solidFill>
                <a:latin typeface="Century Gothic"/>
                <a:cs typeface="Century Gothic"/>
              </a:rPr>
              <a: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15"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su</a:t>
            </a:r>
            <a:r>
              <a:rPr spc="-15" dirty="0">
                <a:solidFill>
                  <a:srgbClr val="585858"/>
                </a:solidFill>
                <a:latin typeface="Century Gothic"/>
                <a:cs typeface="Century Gothic"/>
              </a:rPr>
              <a:t>a</a:t>
            </a:r>
            <a:r>
              <a:rPr dirty="0">
                <a:solidFill>
                  <a:srgbClr val="585858"/>
                </a:solidFill>
                <a:latin typeface="Century Gothic"/>
                <a:cs typeface="Century Gothic"/>
              </a:rPr>
              <a:t>l s</a:t>
            </a:r>
            <a:r>
              <a:rPr spc="-10" dirty="0">
                <a:solidFill>
                  <a:srgbClr val="585858"/>
                </a:solidFill>
                <a:latin typeface="Century Gothic"/>
                <a:cs typeface="Century Gothic"/>
              </a:rPr>
              <a:t>y</a:t>
            </a:r>
            <a:r>
              <a:rPr dirty="0">
                <a:solidFill>
                  <a:srgbClr val="585858"/>
                </a:solidFill>
                <a:latin typeface="Century Gothic"/>
                <a:cs typeface="Century Gothic"/>
              </a:rPr>
              <a:t>s</a:t>
            </a:r>
            <a:r>
              <a:rPr spc="-15" dirty="0">
                <a:solidFill>
                  <a:srgbClr val="585858"/>
                </a:solidFill>
                <a:latin typeface="Century Gothic"/>
                <a:cs typeface="Century Gothic"/>
              </a:rPr>
              <a:t>t</a:t>
            </a:r>
            <a:r>
              <a:rPr spc="-10" dirty="0">
                <a:solidFill>
                  <a:srgbClr val="585858"/>
                </a:solidFill>
                <a:latin typeface="Century Gothic"/>
                <a:cs typeface="Century Gothic"/>
              </a:rPr>
              <a:t>e</a:t>
            </a:r>
            <a:r>
              <a:rPr dirty="0">
                <a:solidFill>
                  <a:srgbClr val="585858"/>
                </a:solidFill>
                <a:latin typeface="Century Gothic"/>
                <a:cs typeface="Century Gothic"/>
              </a:rPr>
              <a:t>m</a:t>
            </a:r>
            <a:r>
              <a:rPr spc="30" dirty="0">
                <a:solidFill>
                  <a:srgbClr val="585858"/>
                </a:solidFill>
                <a:latin typeface="Century Gothic"/>
                <a:cs typeface="Century Gothic"/>
              </a:rPr>
              <a:t> </a:t>
            </a:r>
            <a:r>
              <a:rPr spc="-15" dirty="0">
                <a:solidFill>
                  <a:srgbClr val="585858"/>
                </a:solidFill>
                <a:latin typeface="Century Gothic"/>
                <a:cs typeface="Century Gothic"/>
              </a:rPr>
              <a:t>t</a:t>
            </a:r>
            <a:r>
              <a:rPr dirty="0">
                <a:solidFill>
                  <a:srgbClr val="585858"/>
                </a:solidFill>
                <a:latin typeface="Century Gothic"/>
                <a:cs typeface="Century Gothic"/>
              </a:rPr>
              <a:t>o</a:t>
            </a:r>
            <a:r>
              <a:rPr spc="10" dirty="0">
                <a:solidFill>
                  <a:srgbClr val="585858"/>
                </a:solidFill>
                <a:latin typeface="Century Gothic"/>
                <a:cs typeface="Century Gothic"/>
              </a:rPr>
              <a:t> l</a:t>
            </a:r>
            <a:r>
              <a:rPr spc="20" dirty="0">
                <a:solidFill>
                  <a:srgbClr val="585858"/>
                </a:solidFill>
                <a:latin typeface="Century Gothic"/>
                <a:cs typeface="Century Gothic"/>
              </a:rPr>
              <a:t>i</a:t>
            </a:r>
            <a:r>
              <a:rPr dirty="0">
                <a:solidFill>
                  <a:srgbClr val="585858"/>
                </a:solidFill>
                <a:latin typeface="Century Gothic"/>
                <a:cs typeface="Century Gothic"/>
              </a:rPr>
              <a:t>g</a:t>
            </a:r>
            <a:r>
              <a:rPr spc="-10" dirty="0">
                <a:solidFill>
                  <a:srgbClr val="585858"/>
                </a:solidFill>
                <a:latin typeface="Century Gothic"/>
                <a:cs typeface="Century Gothic"/>
              </a:rPr>
              <a:t>h</a:t>
            </a:r>
            <a:r>
              <a:rPr spc="-15" dirty="0">
                <a:solidFill>
                  <a:srgbClr val="585858"/>
                </a:solidFill>
                <a:latin typeface="Century Gothic"/>
                <a:cs typeface="Century Gothic"/>
              </a:rPr>
              <a:t>t</a:t>
            </a:r>
            <a:r>
              <a:rPr dirty="0">
                <a:solidFill>
                  <a:srgbClr val="585858"/>
                </a:solidFill>
                <a:latin typeface="Century Gothic"/>
                <a:cs typeface="Century Gothic"/>
              </a:rPr>
              <a:t>…</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o</a:t>
            </a:r>
            <a:r>
              <a:rPr spc="-15" dirty="0">
                <a:solidFill>
                  <a:srgbClr val="585858"/>
                </a:solidFill>
                <a:latin typeface="Century Gothic"/>
                <a:cs typeface="Century Gothic"/>
              </a:rPr>
              <a:t>t</a:t>
            </a:r>
            <a:r>
              <a:rPr spc="-10" dirty="0">
                <a:solidFill>
                  <a:srgbClr val="585858"/>
                </a:solidFill>
                <a:latin typeface="Century Gothic"/>
                <a:cs typeface="Century Gothic"/>
              </a:rPr>
              <a:t>he</a:t>
            </a:r>
            <a:r>
              <a:rPr dirty="0">
                <a:solidFill>
                  <a:srgbClr val="585858"/>
                </a:solidFill>
                <a:latin typeface="Century Gothic"/>
                <a:cs typeface="Century Gothic"/>
              </a:rPr>
              <a:t>r</a:t>
            </a:r>
            <a:r>
              <a:rPr spc="25" dirty="0">
                <a:solidFill>
                  <a:srgbClr val="585858"/>
                </a:solidFill>
                <a:latin typeface="Century Gothic"/>
                <a:cs typeface="Century Gothic"/>
              </a:rPr>
              <a:t> </a:t>
            </a:r>
            <a:r>
              <a:rPr dirty="0">
                <a:solidFill>
                  <a:srgbClr val="585858"/>
                </a:solidFill>
                <a:latin typeface="Century Gothic"/>
                <a:cs typeface="Century Gothic"/>
              </a:rPr>
              <a:t>f</a:t>
            </a:r>
            <a:r>
              <a:rPr spc="-10" dirty="0">
                <a:solidFill>
                  <a:srgbClr val="585858"/>
                </a:solidFill>
                <a:latin typeface="Century Gothic"/>
                <a:cs typeface="Century Gothic"/>
              </a:rPr>
              <a:t>a</a:t>
            </a:r>
            <a:r>
              <a:rPr dirty="0">
                <a:solidFill>
                  <a:srgbClr val="585858"/>
                </a:solidFill>
                <a:latin typeface="Century Gothic"/>
                <a:cs typeface="Century Gothic"/>
              </a:rPr>
              <a:t>c</a:t>
            </a:r>
            <a:r>
              <a:rPr spc="-15" dirty="0">
                <a:solidFill>
                  <a:srgbClr val="585858"/>
                </a:solidFill>
                <a:latin typeface="Century Gothic"/>
                <a:cs typeface="Century Gothic"/>
              </a:rPr>
              <a:t>t</a:t>
            </a:r>
            <a:r>
              <a:rPr dirty="0">
                <a:solidFill>
                  <a:srgbClr val="585858"/>
                </a:solidFill>
                <a:latin typeface="Century Gothic"/>
                <a:cs typeface="Century Gothic"/>
              </a:rPr>
              <a:t>ors</a:t>
            </a:r>
            <a:endParaRPr dirty="0">
              <a:latin typeface="Century Gothic"/>
              <a:cs typeface="Century Gothic"/>
            </a:endParaRPr>
          </a:p>
          <a:p>
            <a:pPr marL="355600" indent="-342900">
              <a:spcBef>
                <a:spcPts val="990"/>
              </a:spcBef>
              <a:buClr>
                <a:srgbClr val="DF7601"/>
              </a:buClr>
              <a:buFont typeface="Wingdings 2"/>
              <a:buChar char="□"/>
              <a:tabLst>
                <a:tab pos="355600" algn="l"/>
              </a:tabLst>
            </a:pPr>
            <a:r>
              <a:rPr sz="2000" dirty="0">
                <a:solidFill>
                  <a:srgbClr val="585858"/>
                </a:solidFill>
                <a:latin typeface="Century Gothic"/>
                <a:cs typeface="Century Gothic"/>
              </a:rPr>
              <a:t>L</a:t>
            </a:r>
            <a:r>
              <a:rPr sz="2000" spc="-10" dirty="0">
                <a:solidFill>
                  <a:srgbClr val="585858"/>
                </a:solidFill>
                <a:latin typeface="Century Gothic"/>
                <a:cs typeface="Century Gothic"/>
              </a:rPr>
              <a:t>i</a:t>
            </a:r>
            <a:r>
              <a:rPr sz="2000" dirty="0">
                <a:solidFill>
                  <a:srgbClr val="585858"/>
                </a:solidFill>
                <a:latin typeface="Century Gothic"/>
                <a:cs typeface="Century Gothic"/>
              </a:rPr>
              <a:t>ght </a:t>
            </a:r>
            <a:r>
              <a:rPr sz="2000" spc="-5" dirty="0">
                <a:solidFill>
                  <a:srgbClr val="585858"/>
                </a:solidFill>
                <a:latin typeface="Century Gothic"/>
                <a:cs typeface="Century Gothic"/>
              </a:rPr>
              <a:t>i</a:t>
            </a:r>
            <a:r>
              <a:rPr sz="2000" dirty="0">
                <a:solidFill>
                  <a:srgbClr val="585858"/>
                </a:solidFill>
                <a:latin typeface="Century Gothic"/>
                <a:cs typeface="Century Gothic"/>
              </a:rPr>
              <a:t>s a</a:t>
            </a:r>
            <a:r>
              <a:rPr sz="2000" spc="-25" dirty="0">
                <a:solidFill>
                  <a:srgbClr val="585858"/>
                </a:solidFill>
                <a:latin typeface="Century Gothic"/>
                <a:cs typeface="Century Gothic"/>
              </a:rPr>
              <a:t> </a:t>
            </a:r>
            <a:r>
              <a:rPr sz="2000" spc="-5" dirty="0">
                <a:solidFill>
                  <a:srgbClr val="585858"/>
                </a:solidFill>
                <a:latin typeface="Century Gothic"/>
                <a:cs typeface="Century Gothic"/>
              </a:rPr>
              <a:t>physi</a:t>
            </a:r>
            <a:r>
              <a:rPr sz="2000" spc="-10" dirty="0">
                <a:solidFill>
                  <a:srgbClr val="585858"/>
                </a:solidFill>
                <a:latin typeface="Century Gothic"/>
                <a:cs typeface="Century Gothic"/>
              </a:rPr>
              <a:t>c</a:t>
            </a:r>
            <a:r>
              <a:rPr sz="2000" spc="-5" dirty="0">
                <a:solidFill>
                  <a:srgbClr val="585858"/>
                </a:solidFill>
                <a:latin typeface="Century Gothic"/>
                <a:cs typeface="Century Gothic"/>
              </a:rPr>
              <a:t>a</a:t>
            </a:r>
            <a:r>
              <a:rPr sz="2000" dirty="0">
                <a:solidFill>
                  <a:srgbClr val="585858"/>
                </a:solidFill>
                <a:latin typeface="Century Gothic"/>
                <a:cs typeface="Century Gothic"/>
              </a:rPr>
              <a:t>l</a:t>
            </a:r>
            <a:r>
              <a:rPr sz="2000" spc="-10" dirty="0">
                <a:solidFill>
                  <a:srgbClr val="585858"/>
                </a:solidFill>
                <a:latin typeface="Century Gothic"/>
                <a:cs typeface="Century Gothic"/>
              </a:rPr>
              <a:t> </a:t>
            </a:r>
            <a:r>
              <a:rPr sz="2000" spc="-5" dirty="0">
                <a:solidFill>
                  <a:srgbClr val="585858"/>
                </a:solidFill>
                <a:latin typeface="Century Gothic"/>
                <a:cs typeface="Century Gothic"/>
              </a:rPr>
              <a:t>ph</a:t>
            </a:r>
            <a:r>
              <a:rPr sz="2000" spc="10" dirty="0">
                <a:solidFill>
                  <a:srgbClr val="585858"/>
                </a:solidFill>
                <a:latin typeface="Century Gothic"/>
                <a:cs typeface="Century Gothic"/>
              </a:rPr>
              <a:t>e</a:t>
            </a:r>
            <a:r>
              <a:rPr sz="2000" dirty="0">
                <a:solidFill>
                  <a:srgbClr val="585858"/>
                </a:solidFill>
                <a:latin typeface="Century Gothic"/>
                <a:cs typeface="Century Gothic"/>
              </a:rPr>
              <a:t>nom</a:t>
            </a:r>
            <a:r>
              <a:rPr sz="2000" spc="10" dirty="0">
                <a:solidFill>
                  <a:srgbClr val="585858"/>
                </a:solidFill>
                <a:latin typeface="Century Gothic"/>
                <a:cs typeface="Century Gothic"/>
              </a:rPr>
              <a:t>e</a:t>
            </a:r>
            <a:r>
              <a:rPr sz="2000" dirty="0">
                <a:solidFill>
                  <a:srgbClr val="585858"/>
                </a:solidFill>
                <a:latin typeface="Century Gothic"/>
                <a:cs typeface="Century Gothic"/>
              </a:rPr>
              <a:t>non</a:t>
            </a:r>
            <a:endParaRPr sz="2000" dirty="0">
              <a:latin typeface="Century Gothic"/>
              <a:cs typeface="Century Gothic"/>
            </a:endParaRPr>
          </a:p>
          <a:p>
            <a:pPr marL="698500" marR="84455" lvl="1" indent="-337185">
              <a:spcBef>
                <a:spcPts val="605"/>
              </a:spcBef>
              <a:buClr>
                <a:srgbClr val="E3C401"/>
              </a:buClr>
              <a:buFont typeface="Wingdings 2"/>
              <a:buChar char="□"/>
              <a:tabLst>
                <a:tab pos="698500" algn="l"/>
              </a:tabLst>
            </a:pPr>
            <a:r>
              <a:rPr spc="-5" dirty="0">
                <a:solidFill>
                  <a:srgbClr val="585858"/>
                </a:solidFill>
                <a:latin typeface="Century Gothic"/>
                <a:cs typeface="Century Gothic"/>
              </a:rPr>
              <a:t>E</a:t>
            </a:r>
            <a:r>
              <a:rPr spc="5" dirty="0">
                <a:solidFill>
                  <a:srgbClr val="585858"/>
                </a:solidFill>
                <a:latin typeface="Century Gothic"/>
                <a:cs typeface="Century Gothic"/>
              </a:rPr>
              <a:t>l</a:t>
            </a:r>
            <a:r>
              <a:rPr spc="-25" dirty="0">
                <a:solidFill>
                  <a:srgbClr val="585858"/>
                </a:solidFill>
                <a:latin typeface="Century Gothic"/>
                <a:cs typeface="Century Gothic"/>
              </a:rPr>
              <a:t>e</a:t>
            </a:r>
            <a:r>
              <a:rPr spc="-15" dirty="0">
                <a:solidFill>
                  <a:srgbClr val="585858"/>
                </a:solidFill>
                <a:latin typeface="Century Gothic"/>
                <a:cs typeface="Century Gothic"/>
              </a:rPr>
              <a:t>c</a:t>
            </a:r>
            <a:r>
              <a:rPr spc="-25" dirty="0">
                <a:solidFill>
                  <a:srgbClr val="585858"/>
                </a:solidFill>
                <a:latin typeface="Century Gothic"/>
                <a:cs typeface="Century Gothic"/>
              </a:rPr>
              <a:t>t</a:t>
            </a:r>
            <a:r>
              <a:rPr spc="-15" dirty="0">
                <a:solidFill>
                  <a:srgbClr val="585858"/>
                </a:solidFill>
                <a:latin typeface="Century Gothic"/>
                <a:cs typeface="Century Gothic"/>
              </a:rPr>
              <a:t>rom</a:t>
            </a:r>
            <a:r>
              <a:rPr spc="-25" dirty="0">
                <a:solidFill>
                  <a:srgbClr val="585858"/>
                </a:solidFill>
                <a:latin typeface="Century Gothic"/>
                <a:cs typeface="Century Gothic"/>
              </a:rPr>
              <a:t>a</a:t>
            </a:r>
            <a:r>
              <a:rPr spc="-15" dirty="0">
                <a:solidFill>
                  <a:srgbClr val="585858"/>
                </a:solidFill>
                <a:latin typeface="Century Gothic"/>
                <a:cs typeface="Century Gothic"/>
              </a:rPr>
              <a:t>g</a:t>
            </a:r>
            <a:r>
              <a:rPr spc="-25" dirty="0">
                <a:solidFill>
                  <a:srgbClr val="585858"/>
                </a:solidFill>
                <a:latin typeface="Century Gothic"/>
                <a:cs typeface="Century Gothic"/>
              </a:rPr>
              <a:t>net</a:t>
            </a:r>
            <a:r>
              <a:rPr spc="20" dirty="0">
                <a:solidFill>
                  <a:srgbClr val="585858"/>
                </a:solidFill>
                <a:latin typeface="Century Gothic"/>
                <a:cs typeface="Century Gothic"/>
              </a:rPr>
              <a:t>i</a:t>
            </a:r>
            <a:r>
              <a:rPr spc="-15" dirty="0">
                <a:solidFill>
                  <a:srgbClr val="585858"/>
                </a:solidFill>
                <a:latin typeface="Century Gothic"/>
                <a:cs typeface="Century Gothic"/>
              </a:rPr>
              <a:t>c</a:t>
            </a:r>
            <a:r>
              <a:rPr spc="10" dirty="0">
                <a:solidFill>
                  <a:srgbClr val="585858"/>
                </a:solidFill>
                <a:latin typeface="Century Gothic"/>
                <a:cs typeface="Century Gothic"/>
              </a:rPr>
              <a:t> </a:t>
            </a:r>
            <a:r>
              <a:rPr spc="-10" dirty="0">
                <a:solidFill>
                  <a:srgbClr val="585858"/>
                </a:solidFill>
                <a:latin typeface="Century Gothic"/>
                <a:cs typeface="Century Gothic"/>
              </a:rPr>
              <a:t>r</a:t>
            </a:r>
            <a:r>
              <a:rPr spc="-25" dirty="0">
                <a:solidFill>
                  <a:srgbClr val="585858"/>
                </a:solidFill>
                <a:latin typeface="Century Gothic"/>
                <a:cs typeface="Century Gothic"/>
              </a:rPr>
              <a:t>a</a:t>
            </a:r>
            <a:r>
              <a:rPr spc="-5" dirty="0">
                <a:solidFill>
                  <a:srgbClr val="585858"/>
                </a:solidFill>
                <a:latin typeface="Century Gothic"/>
                <a:cs typeface="Century Gothic"/>
              </a:rPr>
              <a:t>d</a:t>
            </a:r>
            <a:r>
              <a:rPr spc="20" dirty="0">
                <a:solidFill>
                  <a:srgbClr val="585858"/>
                </a:solidFill>
                <a:latin typeface="Century Gothic"/>
                <a:cs typeface="Century Gothic"/>
              </a:rPr>
              <a:t>i</a:t>
            </a:r>
            <a:r>
              <a:rPr spc="-10" dirty="0">
                <a:solidFill>
                  <a:srgbClr val="585858"/>
                </a:solidFill>
                <a:latin typeface="Century Gothic"/>
                <a:cs typeface="Century Gothic"/>
              </a:rPr>
              <a:t>a</a:t>
            </a:r>
            <a:r>
              <a:rPr spc="-25" dirty="0">
                <a:solidFill>
                  <a:srgbClr val="585858"/>
                </a:solidFill>
                <a:latin typeface="Century Gothic"/>
                <a:cs typeface="Century Gothic"/>
              </a:rPr>
              <a:t>t</a:t>
            </a:r>
            <a:r>
              <a:rPr spc="20" dirty="0">
                <a:solidFill>
                  <a:srgbClr val="585858"/>
                </a:solidFill>
                <a:latin typeface="Century Gothic"/>
                <a:cs typeface="Century Gothic"/>
              </a:rPr>
              <a:t>i</a:t>
            </a:r>
            <a:r>
              <a:rPr spc="-15" dirty="0">
                <a:solidFill>
                  <a:srgbClr val="585858"/>
                </a:solidFill>
                <a:latin typeface="Century Gothic"/>
                <a:cs typeface="Century Gothic"/>
              </a:rPr>
              <a:t>on</a:t>
            </a:r>
            <a:r>
              <a:rPr spc="-30" dirty="0">
                <a:solidFill>
                  <a:srgbClr val="585858"/>
                </a:solidFill>
                <a:latin typeface="Century Gothic"/>
                <a:cs typeface="Century Gothic"/>
              </a:rPr>
              <a:t> </a:t>
            </a:r>
            <a:r>
              <a:rPr spc="20" dirty="0">
                <a:solidFill>
                  <a:srgbClr val="585858"/>
                </a:solidFill>
                <a:latin typeface="Century Gothic"/>
                <a:cs typeface="Century Gothic"/>
              </a:rPr>
              <a:t>v</a:t>
            </a:r>
            <a:r>
              <a:rPr spc="10" dirty="0">
                <a:solidFill>
                  <a:srgbClr val="585858"/>
                </a:solidFill>
                <a:latin typeface="Century Gothic"/>
                <a:cs typeface="Century Gothic"/>
              </a:rPr>
              <a:t>i</a:t>
            </a:r>
            <a:r>
              <a:rPr spc="-5" dirty="0">
                <a:solidFill>
                  <a:srgbClr val="585858"/>
                </a:solidFill>
                <a:latin typeface="Century Gothic"/>
                <a:cs typeface="Century Gothic"/>
              </a:rPr>
              <a:t>s</a:t>
            </a:r>
            <a:r>
              <a:rPr spc="5" dirty="0">
                <a:solidFill>
                  <a:srgbClr val="585858"/>
                </a:solidFill>
                <a:latin typeface="Century Gothic"/>
                <a:cs typeface="Century Gothic"/>
              </a:rPr>
              <a:t>i</a:t>
            </a:r>
            <a:r>
              <a:rPr spc="-5" dirty="0">
                <a:solidFill>
                  <a:srgbClr val="585858"/>
                </a:solidFill>
                <a:latin typeface="Century Gothic"/>
                <a:cs typeface="Century Gothic"/>
              </a:rPr>
              <a:t>ble </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10" dirty="0">
                <a:solidFill>
                  <a:srgbClr val="585858"/>
                </a:solidFill>
                <a:latin typeface="Century Gothic"/>
                <a:cs typeface="Century Gothic"/>
              </a:rPr>
              <a:t> </a:t>
            </a:r>
            <a:r>
              <a:rPr spc="-25" dirty="0">
                <a:solidFill>
                  <a:srgbClr val="585858"/>
                </a:solidFill>
                <a:latin typeface="Century Gothic"/>
                <a:cs typeface="Century Gothic"/>
              </a:rPr>
              <a:t>th</a:t>
            </a:r>
            <a:r>
              <a:rPr spc="-15" dirty="0">
                <a:solidFill>
                  <a:srgbClr val="585858"/>
                </a:solidFill>
                <a:latin typeface="Century Gothic"/>
                <a:cs typeface="Century Gothic"/>
              </a:rPr>
              <a:t>e</a:t>
            </a:r>
            <a:r>
              <a:rPr spc="20" dirty="0">
                <a:solidFill>
                  <a:srgbClr val="585858"/>
                </a:solidFill>
                <a:latin typeface="Century Gothic"/>
                <a:cs typeface="Century Gothic"/>
              </a:rPr>
              <a:t> </a:t>
            </a:r>
            <a:r>
              <a:rPr spc="-25" dirty="0">
                <a:solidFill>
                  <a:srgbClr val="585858"/>
                </a:solidFill>
                <a:latin typeface="Century Gothic"/>
                <a:cs typeface="Century Gothic"/>
              </a:rPr>
              <a:t>h</a:t>
            </a:r>
            <a:r>
              <a:rPr spc="-15" dirty="0">
                <a:solidFill>
                  <a:srgbClr val="585858"/>
                </a:solidFill>
                <a:latin typeface="Century Gothic"/>
                <a:cs typeface="Century Gothic"/>
              </a:rPr>
              <a:t>uman</a:t>
            </a:r>
            <a:r>
              <a:rPr spc="5" dirty="0">
                <a:solidFill>
                  <a:srgbClr val="585858"/>
                </a:solidFill>
                <a:latin typeface="Century Gothic"/>
                <a:cs typeface="Century Gothic"/>
              </a:rPr>
              <a:t> </a:t>
            </a:r>
            <a:r>
              <a:rPr spc="-25" dirty="0">
                <a:solidFill>
                  <a:srgbClr val="585858"/>
                </a:solidFill>
                <a:latin typeface="Century Gothic"/>
                <a:cs typeface="Century Gothic"/>
              </a:rPr>
              <a:t>e</a:t>
            </a:r>
            <a:r>
              <a:rPr spc="-5" dirty="0">
                <a:solidFill>
                  <a:srgbClr val="585858"/>
                </a:solidFill>
                <a:latin typeface="Century Gothic"/>
                <a:cs typeface="Century Gothic"/>
              </a:rPr>
              <a:t>ye</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5" dirty="0">
                <a:solidFill>
                  <a:srgbClr val="585858"/>
                </a:solidFill>
                <a:latin typeface="Century Gothic"/>
                <a:cs typeface="Century Gothic"/>
              </a:rPr>
              <a:t>Em</a:t>
            </a:r>
            <a:r>
              <a:rPr spc="20" dirty="0">
                <a:solidFill>
                  <a:srgbClr val="585858"/>
                </a:solidFill>
                <a:latin typeface="Century Gothic"/>
                <a:cs typeface="Century Gothic"/>
              </a:rPr>
              <a:t>i</a:t>
            </a:r>
            <a:r>
              <a:rPr spc="-25" dirty="0">
                <a:solidFill>
                  <a:srgbClr val="585858"/>
                </a:solidFill>
                <a:latin typeface="Century Gothic"/>
                <a:cs typeface="Century Gothic"/>
              </a:rPr>
              <a:t>tte</a:t>
            </a:r>
            <a:r>
              <a:rPr dirty="0">
                <a:solidFill>
                  <a:srgbClr val="585858"/>
                </a:solidFill>
                <a:latin typeface="Century Gothic"/>
                <a:cs typeface="Century Gothic"/>
              </a:rPr>
              <a:t>d</a:t>
            </a:r>
            <a:r>
              <a:rPr spc="15" dirty="0">
                <a:solidFill>
                  <a:srgbClr val="585858"/>
                </a:solidFill>
                <a:latin typeface="Century Gothic"/>
                <a:cs typeface="Century Gothic"/>
              </a:rPr>
              <a:t> </a:t>
            </a:r>
            <a:r>
              <a:rPr spc="20" dirty="0">
                <a:solidFill>
                  <a:srgbClr val="585858"/>
                </a:solidFill>
                <a:latin typeface="Century Gothic"/>
                <a:cs typeface="Century Gothic"/>
              </a:rPr>
              <a:t>i</a:t>
            </a:r>
            <a:r>
              <a:rPr spc="-15" dirty="0">
                <a:solidFill>
                  <a:srgbClr val="585858"/>
                </a:solidFill>
                <a:latin typeface="Century Gothic"/>
                <a:cs typeface="Century Gothic"/>
              </a:rPr>
              <a:t>n</a:t>
            </a:r>
            <a:r>
              <a:rPr spc="-25" dirty="0">
                <a:solidFill>
                  <a:srgbClr val="585858"/>
                </a:solidFill>
                <a:latin typeface="Century Gothic"/>
                <a:cs typeface="Century Gothic"/>
              </a:rPr>
              <a:t> </a:t>
            </a:r>
            <a:r>
              <a:rPr spc="-5" dirty="0">
                <a:solidFill>
                  <a:srgbClr val="585858"/>
                </a:solidFill>
                <a:latin typeface="Century Gothic"/>
                <a:cs typeface="Century Gothic"/>
              </a:rPr>
              <a:t>q</a:t>
            </a:r>
            <a:r>
              <a:rPr spc="-10" dirty="0">
                <a:solidFill>
                  <a:srgbClr val="585858"/>
                </a:solidFill>
                <a:latin typeface="Century Gothic"/>
                <a:cs typeface="Century Gothic"/>
              </a:rPr>
              <a:t>ua</a:t>
            </a:r>
            <a:r>
              <a:rPr spc="-25" dirty="0">
                <a:solidFill>
                  <a:srgbClr val="585858"/>
                </a:solidFill>
                <a:latin typeface="Century Gothic"/>
                <a:cs typeface="Century Gothic"/>
              </a:rPr>
              <a:t>nt</a:t>
            </a:r>
            <a:r>
              <a:rPr dirty="0">
                <a:solidFill>
                  <a:srgbClr val="585858"/>
                </a:solidFill>
                <a:latin typeface="Century Gothic"/>
                <a:cs typeface="Century Gothic"/>
              </a:rPr>
              <a:t>a</a:t>
            </a:r>
            <a:r>
              <a:rPr spc="30" dirty="0">
                <a:solidFill>
                  <a:srgbClr val="585858"/>
                </a:solidFill>
                <a:latin typeface="Century Gothic"/>
                <a:cs typeface="Century Gothic"/>
              </a:rPr>
              <a:t> </a:t>
            </a:r>
            <a:r>
              <a:rPr dirty="0">
                <a:solidFill>
                  <a:srgbClr val="585858"/>
                </a:solidFill>
                <a:latin typeface="Century Gothic"/>
                <a:cs typeface="Century Gothic"/>
              </a:rPr>
              <a:t>c</a:t>
            </a:r>
            <a:r>
              <a:rPr spc="-10" dirty="0">
                <a:solidFill>
                  <a:srgbClr val="585858"/>
                </a:solidFill>
                <a:latin typeface="Century Gothic"/>
                <a:cs typeface="Century Gothic"/>
              </a:rPr>
              <a:t>a</a:t>
            </a:r>
            <a:r>
              <a:rPr spc="10" dirty="0">
                <a:solidFill>
                  <a:srgbClr val="585858"/>
                </a:solidFill>
                <a:latin typeface="Century Gothic"/>
                <a:cs typeface="Century Gothic"/>
              </a:rPr>
              <a:t>ll</a:t>
            </a:r>
            <a:r>
              <a:rPr spc="-25" dirty="0">
                <a:solidFill>
                  <a:srgbClr val="585858"/>
                </a:solidFill>
                <a:latin typeface="Century Gothic"/>
                <a:cs typeface="Century Gothic"/>
              </a:rPr>
              <a:t>e</a:t>
            </a:r>
            <a:r>
              <a:rPr dirty="0">
                <a:solidFill>
                  <a:srgbClr val="585858"/>
                </a:solidFill>
                <a:latin typeface="Century Gothic"/>
                <a:cs typeface="Century Gothic"/>
              </a:rPr>
              <a:t>d</a:t>
            </a:r>
            <a:r>
              <a:rPr spc="-5" dirty="0">
                <a:solidFill>
                  <a:srgbClr val="585858"/>
                </a:solidFill>
                <a:latin typeface="Century Gothic"/>
                <a:cs typeface="Century Gothic"/>
              </a:rPr>
              <a:t> </a:t>
            </a:r>
            <a:r>
              <a:rPr spc="-10" dirty="0">
                <a:solidFill>
                  <a:srgbClr val="585858"/>
                </a:solidFill>
                <a:latin typeface="Century Gothic"/>
                <a:cs typeface="Century Gothic"/>
              </a:rPr>
              <a:t>p</a:t>
            </a:r>
            <a:r>
              <a:rPr spc="-25" dirty="0">
                <a:solidFill>
                  <a:srgbClr val="585858"/>
                </a:solidFill>
                <a:latin typeface="Century Gothic"/>
                <a:cs typeface="Century Gothic"/>
              </a:rPr>
              <a:t>h</a:t>
            </a:r>
            <a:r>
              <a:rPr spc="-15" dirty="0">
                <a:solidFill>
                  <a:srgbClr val="585858"/>
                </a:solidFill>
                <a:latin typeface="Century Gothic"/>
                <a:cs typeface="Century Gothic"/>
              </a:rPr>
              <a:t>o</a:t>
            </a:r>
            <a:r>
              <a:rPr spc="-25" dirty="0">
                <a:solidFill>
                  <a:srgbClr val="585858"/>
                </a:solidFill>
                <a:latin typeface="Century Gothic"/>
                <a:cs typeface="Century Gothic"/>
              </a:rPr>
              <a:t>t</a:t>
            </a:r>
            <a:r>
              <a:rPr spc="-15" dirty="0">
                <a:solidFill>
                  <a:srgbClr val="585858"/>
                </a:solidFill>
                <a:latin typeface="Century Gothic"/>
                <a:cs typeface="Century Gothic"/>
              </a:rPr>
              <a:t>o</a:t>
            </a:r>
            <a:r>
              <a:rPr spc="-25" dirty="0">
                <a:solidFill>
                  <a:srgbClr val="585858"/>
                </a:solidFill>
                <a:latin typeface="Century Gothic"/>
                <a:cs typeface="Century Gothic"/>
              </a:rPr>
              <a:t>n</a:t>
            </a:r>
            <a:r>
              <a:rPr dirty="0">
                <a:solidFill>
                  <a:srgbClr val="585858"/>
                </a:solidFill>
                <a:latin typeface="Century Gothic"/>
                <a:cs typeface="Century Gothic"/>
              </a:rPr>
              <a:t>s</a:t>
            </a:r>
            <a:endParaRPr dirty="0">
              <a:latin typeface="Century Gothic"/>
              <a:cs typeface="Century Gothic"/>
            </a:endParaRPr>
          </a:p>
          <a:p>
            <a:pPr marL="698500" lvl="1" indent="-337185">
              <a:spcBef>
                <a:spcPts val="600"/>
              </a:spcBef>
              <a:buClr>
                <a:srgbClr val="E3C401"/>
              </a:buClr>
              <a:buFont typeface="Wingdings 2"/>
              <a:buChar char="□"/>
              <a:tabLst>
                <a:tab pos="698500" algn="l"/>
              </a:tabLst>
            </a:pPr>
            <a:r>
              <a:rPr spc="-10" dirty="0">
                <a:solidFill>
                  <a:srgbClr val="585858"/>
                </a:solidFill>
                <a:latin typeface="Century Gothic"/>
                <a:cs typeface="Century Gothic"/>
              </a:rPr>
              <a:t>Ha</a:t>
            </a:r>
            <a:r>
              <a:rPr dirty="0">
                <a:solidFill>
                  <a:srgbClr val="585858"/>
                </a:solidFill>
                <a:latin typeface="Century Gothic"/>
                <a:cs typeface="Century Gothic"/>
              </a:rPr>
              <a:t>s </a:t>
            </a:r>
            <a:r>
              <a:rPr spc="-35" dirty="0">
                <a:solidFill>
                  <a:srgbClr val="585858"/>
                </a:solidFill>
                <a:latin typeface="Century Gothic"/>
                <a:cs typeface="Century Gothic"/>
              </a:rPr>
              <a:t>w</a:t>
            </a:r>
            <a:r>
              <a:rPr spc="-10" dirty="0">
                <a:solidFill>
                  <a:srgbClr val="585858"/>
                </a:solidFill>
                <a:latin typeface="Century Gothic"/>
                <a:cs typeface="Century Gothic"/>
              </a:rPr>
              <a:t>a</a:t>
            </a:r>
            <a:r>
              <a:rPr spc="15" dirty="0">
                <a:solidFill>
                  <a:srgbClr val="585858"/>
                </a:solidFill>
                <a:latin typeface="Century Gothic"/>
                <a:cs typeface="Century Gothic"/>
              </a:rPr>
              <a:t>v</a:t>
            </a:r>
            <a:r>
              <a:rPr spc="-10" dirty="0">
                <a:solidFill>
                  <a:srgbClr val="585858"/>
                </a:solidFill>
                <a:latin typeface="Century Gothic"/>
                <a:cs typeface="Century Gothic"/>
              </a:rPr>
              <a:t>e</a:t>
            </a:r>
            <a:r>
              <a:rPr spc="5" dirty="0">
                <a:solidFill>
                  <a:srgbClr val="585858"/>
                </a:solidFill>
                <a:latin typeface="Century Gothic"/>
                <a:cs typeface="Century Gothic"/>
              </a:rPr>
              <a:t>l</a:t>
            </a:r>
            <a:r>
              <a:rPr spc="-10" dirty="0">
                <a:solidFill>
                  <a:srgbClr val="585858"/>
                </a:solidFill>
                <a:latin typeface="Century Gothic"/>
                <a:cs typeface="Century Gothic"/>
              </a:rPr>
              <a:t>en</a:t>
            </a:r>
            <a:r>
              <a:rPr dirty="0">
                <a:solidFill>
                  <a:srgbClr val="585858"/>
                </a:solidFill>
                <a:latin typeface="Century Gothic"/>
                <a:cs typeface="Century Gothic"/>
              </a:rPr>
              <a:t>g</a:t>
            </a:r>
            <a:r>
              <a:rPr spc="-15" dirty="0">
                <a:solidFill>
                  <a:srgbClr val="585858"/>
                </a:solidFill>
                <a:latin typeface="Century Gothic"/>
                <a:cs typeface="Century Gothic"/>
              </a:rPr>
              <a:t>t</a:t>
            </a:r>
            <a:r>
              <a:rPr dirty="0">
                <a:solidFill>
                  <a:srgbClr val="585858"/>
                </a:solidFill>
                <a:latin typeface="Century Gothic"/>
                <a:cs typeface="Century Gothic"/>
              </a:rPr>
              <a:t>h</a:t>
            </a:r>
            <a:r>
              <a:rPr spc="55" dirty="0">
                <a:solidFill>
                  <a:srgbClr val="585858"/>
                </a:solidFill>
                <a:latin typeface="Century Gothic"/>
                <a:cs typeface="Century Gothic"/>
              </a:rPr>
              <a:t> </a:t>
            </a:r>
            <a:r>
              <a:rPr spc="-10" dirty="0">
                <a:solidFill>
                  <a:srgbClr val="585858"/>
                </a:solidFill>
                <a:latin typeface="Century Gothic"/>
                <a:cs typeface="Century Gothic"/>
              </a:rPr>
              <a:t>an</a:t>
            </a:r>
            <a:r>
              <a:rPr dirty="0">
                <a:solidFill>
                  <a:srgbClr val="585858"/>
                </a:solidFill>
                <a:latin typeface="Century Gothic"/>
                <a:cs typeface="Century Gothic"/>
              </a:rPr>
              <a:t>d </a:t>
            </a:r>
            <a:r>
              <a:rPr spc="-10" dirty="0">
                <a:solidFill>
                  <a:srgbClr val="585858"/>
                </a:solidFill>
                <a:latin typeface="Century Gothic"/>
                <a:cs typeface="Century Gothic"/>
              </a:rPr>
              <a:t>a</a:t>
            </a:r>
            <a:r>
              <a:rPr dirty="0">
                <a:solidFill>
                  <a:srgbClr val="585858"/>
                </a:solidFill>
                <a:latin typeface="Century Gothic"/>
                <a:cs typeface="Century Gothic"/>
              </a:rPr>
              <a:t>mpl</a:t>
            </a:r>
            <a:r>
              <a:rPr spc="20" dirty="0">
                <a:solidFill>
                  <a:srgbClr val="585858"/>
                </a:solidFill>
                <a:latin typeface="Century Gothic"/>
                <a:cs typeface="Century Gothic"/>
              </a:rPr>
              <a:t>i</a:t>
            </a:r>
            <a:r>
              <a:rPr spc="-15" dirty="0">
                <a:solidFill>
                  <a:srgbClr val="585858"/>
                </a:solidFill>
                <a:latin typeface="Century Gothic"/>
                <a:cs typeface="Century Gothic"/>
              </a:rPr>
              <a:t>t</a:t>
            </a:r>
            <a:r>
              <a:rPr dirty="0">
                <a:solidFill>
                  <a:srgbClr val="585858"/>
                </a:solidFill>
                <a:latin typeface="Century Gothic"/>
                <a:cs typeface="Century Gothic"/>
              </a:rPr>
              <a:t>ude</a:t>
            </a:r>
            <a:endParaRPr dirty="0">
              <a:latin typeface="Century Gothic"/>
              <a:cs typeface="Century Gothic"/>
            </a:endParaRPr>
          </a:p>
        </p:txBody>
      </p:sp>
      <p:sp>
        <p:nvSpPr>
          <p:cNvPr id="5" name="object 5"/>
          <p:cNvSpPr/>
          <p:nvPr/>
        </p:nvSpPr>
        <p:spPr>
          <a:xfrm>
            <a:off x="7555992" y="1016087"/>
            <a:ext cx="3471672" cy="527304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443097" y="4692775"/>
            <a:ext cx="3238500" cy="1696212"/>
          </a:xfrm>
          <a:prstGeom prst="rect">
            <a:avLst/>
          </a:prstGeom>
          <a:blipFill>
            <a:blip r:embed="rId4" cstate="print"/>
            <a:stretch>
              <a:fillRect/>
            </a:stretch>
          </a:blipFill>
        </p:spPr>
        <p:txBody>
          <a:bodyPr wrap="square" lIns="0" tIns="0" rIns="0" bIns="0" rtlCol="0"/>
          <a:lstStyle/>
          <a:p>
            <a:endParaRPr/>
          </a:p>
        </p:txBody>
      </p:sp>
      <p:sp>
        <p:nvSpPr>
          <p:cNvPr id="7" name="Title 1">
            <a:extLst>
              <a:ext uri="{FF2B5EF4-FFF2-40B4-BE49-F238E27FC236}">
                <a16:creationId xmlns:a16="http://schemas.microsoft.com/office/drawing/2014/main" id="{9A777577-EADF-4A81-A072-13EAF83B280F}"/>
              </a:ext>
            </a:extLst>
          </p:cNvPr>
          <p:cNvSpPr>
            <a:spLocks noGrp="1"/>
          </p:cNvSpPr>
          <p:nvPr>
            <p:ph type="title"/>
          </p:nvPr>
        </p:nvSpPr>
        <p:spPr>
          <a:xfrm>
            <a:off x="432523" y="9574"/>
            <a:ext cx="5127031" cy="1676603"/>
          </a:xfrm>
        </p:spPr>
        <p:txBody>
          <a:bodyPr>
            <a:normAutofit/>
          </a:bodyPr>
          <a:lstStyle/>
          <a:p>
            <a:r>
              <a:rPr lang="en-US" dirty="0"/>
              <a:t>Light and Color</a:t>
            </a:r>
          </a:p>
        </p:txBody>
      </p:sp>
    </p:spTree>
    <p:extLst>
      <p:ext uri="{BB962C8B-B14F-4D97-AF65-F5344CB8AC3E}">
        <p14:creationId xmlns:p14="http://schemas.microsoft.com/office/powerpoint/2010/main" val="109332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1" y="751244"/>
            <a:ext cx="9182100" cy="6106756"/>
          </a:xfrm>
          <a:prstGeom prst="rect">
            <a:avLst/>
          </a:prstGeom>
        </p:spPr>
      </p:pic>
      <p:sp>
        <p:nvSpPr>
          <p:cNvPr id="2" name="Title 1"/>
          <p:cNvSpPr>
            <a:spLocks noGrp="1"/>
          </p:cNvSpPr>
          <p:nvPr>
            <p:ph type="title"/>
          </p:nvPr>
        </p:nvSpPr>
        <p:spPr>
          <a:xfrm>
            <a:off x="1513682" y="204278"/>
            <a:ext cx="8913813" cy="914400"/>
          </a:xfrm>
        </p:spPr>
        <p:txBody>
          <a:bodyPr/>
          <a:lstStyle/>
          <a:p>
            <a:r>
              <a:rPr lang="en-US" dirty="0"/>
              <a:t>Cone Response</a:t>
            </a:r>
          </a:p>
        </p:txBody>
      </p:sp>
    </p:spTree>
    <p:extLst>
      <p:ext uri="{BB962C8B-B14F-4D97-AF65-F5344CB8AC3E}">
        <p14:creationId xmlns:p14="http://schemas.microsoft.com/office/powerpoint/2010/main" val="116387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9354"/>
            <a:ext cx="10515600" cy="677108"/>
          </a:xfrm>
          <a:prstGeom prst="rect">
            <a:avLst/>
          </a:prstGeom>
        </p:spPr>
        <p:txBody>
          <a:bodyPr vert="horz" wrap="square" lIns="0" tIns="0" rIns="0" bIns="0" rtlCol="0" anchor="ctr">
            <a:spAutoFit/>
          </a:bodyPr>
          <a:lstStyle/>
          <a:p>
            <a:pPr marL="593090">
              <a:lnSpc>
                <a:spcPct val="100000"/>
              </a:lnSpc>
            </a:pPr>
            <a:r>
              <a:rPr dirty="0"/>
              <a:t>Tristi</a:t>
            </a:r>
            <a:r>
              <a:rPr spc="-20" dirty="0"/>
              <a:t>m</a:t>
            </a:r>
            <a:r>
              <a:rPr dirty="0"/>
              <a:t>ul</a:t>
            </a:r>
            <a:r>
              <a:rPr spc="-20" dirty="0"/>
              <a:t>u</a:t>
            </a:r>
            <a:r>
              <a:rPr dirty="0"/>
              <a:t>s</a:t>
            </a:r>
            <a:r>
              <a:rPr spc="55" dirty="0"/>
              <a:t> </a:t>
            </a:r>
            <a:r>
              <a:rPr dirty="0"/>
              <a:t>Theo</a:t>
            </a:r>
            <a:r>
              <a:rPr spc="-15" dirty="0"/>
              <a:t>r</a:t>
            </a:r>
            <a:r>
              <a:rPr dirty="0"/>
              <a:t>y</a:t>
            </a:r>
          </a:p>
        </p:txBody>
      </p:sp>
      <p:sp>
        <p:nvSpPr>
          <p:cNvPr id="4" name="object 4"/>
          <p:cNvSpPr txBox="1"/>
          <p:nvPr/>
        </p:nvSpPr>
        <p:spPr>
          <a:xfrm>
            <a:off x="2063324" y="1725922"/>
            <a:ext cx="7291705" cy="1097736"/>
          </a:xfrm>
          <a:prstGeom prst="rect">
            <a:avLst/>
          </a:prstGeom>
        </p:spPr>
        <p:txBody>
          <a:bodyPr vert="horz" wrap="square" lIns="0" tIns="0" rIns="0" bIns="0" rtlCol="0">
            <a:spAutoFit/>
          </a:bodyPr>
          <a:lstStyle/>
          <a:p>
            <a:pPr marL="355600" indent="-342900">
              <a:buClr>
                <a:srgbClr val="DF7601"/>
              </a:buClr>
              <a:buFont typeface="Wingdings 2"/>
              <a:buChar char="□"/>
              <a:tabLst>
                <a:tab pos="356235" algn="l"/>
              </a:tabLst>
            </a:pPr>
            <a:r>
              <a:rPr sz="2000" dirty="0">
                <a:latin typeface="Lato" panose="020F0502020204030203"/>
                <a:cs typeface="Century Gothic"/>
              </a:rPr>
              <a:t>3 cone</a:t>
            </a:r>
            <a:r>
              <a:rPr sz="2000" spc="-10" dirty="0">
                <a:latin typeface="Lato" panose="020F0502020204030203"/>
                <a:cs typeface="Century Gothic"/>
              </a:rPr>
              <a:t> </a:t>
            </a:r>
            <a:r>
              <a:rPr sz="2000" spc="10" dirty="0">
                <a:latin typeface="Lato" panose="020F0502020204030203"/>
                <a:cs typeface="Century Gothic"/>
              </a:rPr>
              <a:t>t</a:t>
            </a:r>
            <a:r>
              <a:rPr sz="2000" spc="-10" dirty="0">
                <a:latin typeface="Lato" panose="020F0502020204030203"/>
                <a:cs typeface="Century Gothic"/>
              </a:rPr>
              <a:t>y</a:t>
            </a:r>
            <a:r>
              <a:rPr sz="2000" spc="-5" dirty="0">
                <a:latin typeface="Lato" panose="020F0502020204030203"/>
                <a:cs typeface="Century Gothic"/>
              </a:rPr>
              <a:t>p</a:t>
            </a:r>
            <a:r>
              <a:rPr sz="2000" dirty="0">
                <a:latin typeface="Lato" panose="020F0502020204030203"/>
                <a:cs typeface="Century Gothic"/>
              </a:rPr>
              <a:t>es</a:t>
            </a:r>
            <a:r>
              <a:rPr sz="2000" spc="-25" dirty="0">
                <a:latin typeface="Lato" panose="020F0502020204030203"/>
                <a:cs typeface="Century Gothic"/>
              </a:rPr>
              <a:t> </a:t>
            </a:r>
            <a:r>
              <a:rPr sz="2000" spc="-5" dirty="0">
                <a:latin typeface="Lato" panose="020F0502020204030203"/>
                <a:cs typeface="Century Gothic"/>
              </a:rPr>
              <a:t>s</a:t>
            </a:r>
            <a:r>
              <a:rPr sz="2000" spc="5" dirty="0">
                <a:latin typeface="Lato" panose="020F0502020204030203"/>
                <a:cs typeface="Century Gothic"/>
              </a:rPr>
              <a:t>u</a:t>
            </a:r>
            <a:r>
              <a:rPr sz="2000" dirty="0">
                <a:latin typeface="Lato" panose="020F0502020204030203"/>
                <a:cs typeface="Century Gothic"/>
              </a:rPr>
              <a:t>g</a:t>
            </a:r>
            <a:r>
              <a:rPr sz="2000" spc="-10" dirty="0">
                <a:latin typeface="Lato" panose="020F0502020204030203"/>
                <a:cs typeface="Century Gothic"/>
              </a:rPr>
              <a:t>g</a:t>
            </a:r>
            <a:r>
              <a:rPr sz="2000" dirty="0">
                <a:latin typeface="Lato" panose="020F0502020204030203"/>
                <a:cs typeface="Century Gothic"/>
              </a:rPr>
              <a:t>e</a:t>
            </a:r>
            <a:r>
              <a:rPr sz="2000" spc="5" dirty="0">
                <a:latin typeface="Lato" panose="020F0502020204030203"/>
                <a:cs typeface="Century Gothic"/>
              </a:rPr>
              <a:t>s</a:t>
            </a:r>
            <a:r>
              <a:rPr sz="2000" dirty="0">
                <a:latin typeface="Lato" panose="020F0502020204030203"/>
                <a:cs typeface="Century Gothic"/>
              </a:rPr>
              <a:t>t</a:t>
            </a:r>
            <a:r>
              <a:rPr sz="2000" spc="-35" dirty="0">
                <a:latin typeface="Lato" panose="020F0502020204030203"/>
                <a:cs typeface="Century Gothic"/>
              </a:rPr>
              <a:t> </a:t>
            </a:r>
            <a:r>
              <a:rPr sz="2000" dirty="0">
                <a:latin typeface="Lato" panose="020F0502020204030203"/>
                <a:cs typeface="Century Gothic"/>
              </a:rPr>
              <a:t>3 </a:t>
            </a:r>
            <a:r>
              <a:rPr sz="2000" spc="-5" dirty="0">
                <a:latin typeface="Lato" panose="020F0502020204030203"/>
                <a:cs typeface="Century Gothic"/>
              </a:rPr>
              <a:t>paramet</a:t>
            </a:r>
            <a:r>
              <a:rPr sz="2000" spc="5" dirty="0">
                <a:latin typeface="Lato" panose="020F0502020204030203"/>
                <a:cs typeface="Century Gothic"/>
              </a:rPr>
              <a:t>e</a:t>
            </a:r>
            <a:r>
              <a:rPr sz="2000" dirty="0">
                <a:latin typeface="Lato" panose="020F0502020204030203"/>
                <a:cs typeface="Century Gothic"/>
              </a:rPr>
              <a:t>rs</a:t>
            </a:r>
            <a:r>
              <a:rPr sz="2000" spc="-55" dirty="0">
                <a:latin typeface="Lato" panose="020F0502020204030203"/>
                <a:cs typeface="Century Gothic"/>
              </a:rPr>
              <a:t> </a:t>
            </a:r>
            <a:r>
              <a:rPr sz="2000" spc="-5" dirty="0">
                <a:latin typeface="Lato" panose="020F0502020204030203"/>
                <a:cs typeface="Century Gothic"/>
              </a:rPr>
              <a:t>describ</a:t>
            </a:r>
            <a:r>
              <a:rPr sz="2000" dirty="0">
                <a:latin typeface="Lato" panose="020F0502020204030203"/>
                <a:cs typeface="Century Gothic"/>
              </a:rPr>
              <a:t>e</a:t>
            </a:r>
            <a:r>
              <a:rPr sz="2000" spc="-15" dirty="0">
                <a:latin typeface="Lato" panose="020F0502020204030203"/>
                <a:cs typeface="Century Gothic"/>
              </a:rPr>
              <a:t> </a:t>
            </a:r>
            <a:r>
              <a:rPr sz="2000" spc="-5" dirty="0">
                <a:latin typeface="Lato" panose="020F0502020204030203"/>
                <a:cs typeface="Century Gothic"/>
              </a:rPr>
              <a:t>a</a:t>
            </a:r>
            <a:r>
              <a:rPr sz="2000" dirty="0">
                <a:latin typeface="Lato" panose="020F0502020204030203"/>
                <a:cs typeface="Century Gothic"/>
              </a:rPr>
              <a:t>ll</a:t>
            </a:r>
            <a:r>
              <a:rPr sz="2000" spc="-25" dirty="0">
                <a:latin typeface="Lato" panose="020F0502020204030203"/>
                <a:cs typeface="Century Gothic"/>
              </a:rPr>
              <a:t> </a:t>
            </a:r>
            <a:r>
              <a:rPr sz="2000" dirty="0">
                <a:latin typeface="Lato" panose="020F0502020204030203"/>
                <a:cs typeface="Century Gothic"/>
              </a:rPr>
              <a:t>colors</a:t>
            </a:r>
          </a:p>
          <a:p>
            <a:pPr marL="355600" indent="-342900">
              <a:spcBef>
                <a:spcPts val="994"/>
              </a:spcBef>
              <a:buClr>
                <a:srgbClr val="DF7601"/>
              </a:buClr>
              <a:buFont typeface="Wingdings 2"/>
              <a:buChar char="□"/>
              <a:tabLst>
                <a:tab pos="356235" algn="l"/>
              </a:tabLst>
            </a:pPr>
            <a:r>
              <a:rPr sz="2000" dirty="0">
                <a:latin typeface="Lato" panose="020F0502020204030203"/>
                <a:cs typeface="Century Gothic"/>
              </a:rPr>
              <a:t>Two</a:t>
            </a:r>
            <a:r>
              <a:rPr sz="2000" spc="-10" dirty="0">
                <a:latin typeface="Lato" panose="020F0502020204030203"/>
                <a:cs typeface="Century Gothic"/>
              </a:rPr>
              <a:t> </a:t>
            </a:r>
            <a:r>
              <a:rPr sz="2000" spc="-5" dirty="0">
                <a:latin typeface="Lato" panose="020F0502020204030203"/>
                <a:cs typeface="Century Gothic"/>
              </a:rPr>
              <a:t>di</a:t>
            </a:r>
            <a:r>
              <a:rPr sz="2000" spc="-10" dirty="0">
                <a:latin typeface="Lato" panose="020F0502020204030203"/>
                <a:cs typeface="Century Gothic"/>
              </a:rPr>
              <a:t>f</a:t>
            </a:r>
            <a:r>
              <a:rPr sz="2000" dirty="0">
                <a:latin typeface="Lato" panose="020F0502020204030203"/>
                <a:cs typeface="Century Gothic"/>
              </a:rPr>
              <a:t>ferent</a:t>
            </a:r>
            <a:r>
              <a:rPr sz="2000" spc="-10" dirty="0">
                <a:latin typeface="Lato" panose="020F0502020204030203"/>
                <a:cs typeface="Century Gothic"/>
              </a:rPr>
              <a:t> </a:t>
            </a:r>
            <a:r>
              <a:rPr sz="2000" spc="-5" dirty="0">
                <a:latin typeface="Lato" panose="020F0502020204030203"/>
                <a:cs typeface="Century Gothic"/>
              </a:rPr>
              <a:t>sp</a:t>
            </a:r>
            <a:r>
              <a:rPr sz="2000" spc="5" dirty="0">
                <a:latin typeface="Lato" panose="020F0502020204030203"/>
                <a:cs typeface="Century Gothic"/>
              </a:rPr>
              <a:t>e</a:t>
            </a:r>
            <a:r>
              <a:rPr sz="2000" dirty="0">
                <a:latin typeface="Lato" panose="020F0502020204030203"/>
                <a:cs typeface="Century Gothic"/>
              </a:rPr>
              <a:t>c</a:t>
            </a:r>
            <a:r>
              <a:rPr sz="2000" spc="10" dirty="0">
                <a:latin typeface="Lato" panose="020F0502020204030203"/>
                <a:cs typeface="Century Gothic"/>
              </a:rPr>
              <a:t>t</a:t>
            </a:r>
            <a:r>
              <a:rPr sz="2000" dirty="0">
                <a:latin typeface="Lato" panose="020F0502020204030203"/>
                <a:cs typeface="Century Gothic"/>
              </a:rPr>
              <a:t>r</a:t>
            </a:r>
            <a:r>
              <a:rPr sz="2000" spc="-20" dirty="0">
                <a:latin typeface="Lato" panose="020F0502020204030203"/>
                <a:cs typeface="Century Gothic"/>
              </a:rPr>
              <a:t>a</a:t>
            </a:r>
            <a:r>
              <a:rPr sz="2000" dirty="0">
                <a:latin typeface="Lato" panose="020F0502020204030203"/>
                <a:cs typeface="Century Gothic"/>
              </a:rPr>
              <a:t>l</a:t>
            </a:r>
            <a:r>
              <a:rPr sz="2000" spc="-45" dirty="0">
                <a:latin typeface="Lato" panose="020F0502020204030203"/>
                <a:cs typeface="Century Gothic"/>
              </a:rPr>
              <a:t> </a:t>
            </a:r>
            <a:r>
              <a:rPr sz="2000" spc="-5" dirty="0">
                <a:latin typeface="Lato" panose="020F0502020204030203"/>
                <a:cs typeface="Century Gothic"/>
              </a:rPr>
              <a:t>d</a:t>
            </a:r>
            <a:r>
              <a:rPr sz="2000" spc="-15" dirty="0">
                <a:latin typeface="Lato" panose="020F0502020204030203"/>
                <a:cs typeface="Century Gothic"/>
              </a:rPr>
              <a:t>i</a:t>
            </a:r>
            <a:r>
              <a:rPr sz="2000" spc="-5" dirty="0">
                <a:latin typeface="Lato" panose="020F0502020204030203"/>
                <a:cs typeface="Century Gothic"/>
              </a:rPr>
              <a:t>s</a:t>
            </a:r>
            <a:r>
              <a:rPr sz="2000" spc="15" dirty="0">
                <a:latin typeface="Lato" panose="020F0502020204030203"/>
                <a:cs typeface="Century Gothic"/>
              </a:rPr>
              <a:t>t</a:t>
            </a:r>
            <a:r>
              <a:rPr sz="2000" dirty="0">
                <a:latin typeface="Lato" panose="020F0502020204030203"/>
                <a:cs typeface="Century Gothic"/>
              </a:rPr>
              <a:t>r</a:t>
            </a:r>
            <a:r>
              <a:rPr sz="2000" spc="-10" dirty="0">
                <a:latin typeface="Lato" panose="020F0502020204030203"/>
                <a:cs typeface="Century Gothic"/>
              </a:rPr>
              <a:t>i</a:t>
            </a:r>
            <a:r>
              <a:rPr sz="2000" spc="-5" dirty="0">
                <a:latin typeface="Lato" panose="020F0502020204030203"/>
                <a:cs typeface="Century Gothic"/>
              </a:rPr>
              <a:t>b</a:t>
            </a:r>
            <a:r>
              <a:rPr sz="2000" dirty="0">
                <a:latin typeface="Lato" panose="020F0502020204030203"/>
                <a:cs typeface="Century Gothic"/>
              </a:rPr>
              <a:t>utions</a:t>
            </a:r>
            <a:r>
              <a:rPr sz="2000" spc="-45" dirty="0">
                <a:latin typeface="Lato" panose="020F0502020204030203"/>
                <a:cs typeface="Century Gothic"/>
              </a:rPr>
              <a:t> </a:t>
            </a:r>
            <a:r>
              <a:rPr sz="2000" dirty="0">
                <a:latin typeface="Lato" panose="020F0502020204030203"/>
                <a:cs typeface="Century Gothic"/>
              </a:rPr>
              <a:t>can </a:t>
            </a:r>
            <a:r>
              <a:rPr sz="2000" spc="-5" dirty="0">
                <a:latin typeface="Lato" panose="020F0502020204030203"/>
                <a:cs typeface="Century Gothic"/>
              </a:rPr>
              <a:t>appea</a:t>
            </a:r>
            <a:r>
              <a:rPr sz="2000" dirty="0">
                <a:latin typeface="Lato" panose="020F0502020204030203"/>
                <a:cs typeface="Century Gothic"/>
              </a:rPr>
              <a:t>r</a:t>
            </a:r>
            <a:r>
              <a:rPr sz="2000" spc="-25" dirty="0">
                <a:latin typeface="Lato" panose="020F0502020204030203"/>
                <a:cs typeface="Century Gothic"/>
              </a:rPr>
              <a:t> </a:t>
            </a:r>
            <a:r>
              <a:rPr sz="2000" spc="10" dirty="0">
                <a:latin typeface="Lato" panose="020F0502020204030203"/>
                <a:cs typeface="Century Gothic"/>
              </a:rPr>
              <a:t>t</a:t>
            </a:r>
            <a:r>
              <a:rPr sz="2000" dirty="0">
                <a:latin typeface="Lato" panose="020F0502020204030203"/>
                <a:cs typeface="Century Gothic"/>
              </a:rPr>
              <a:t>he</a:t>
            </a:r>
            <a:r>
              <a:rPr sz="2000" spc="-35" dirty="0">
                <a:latin typeface="Lato" panose="020F0502020204030203"/>
                <a:cs typeface="Century Gothic"/>
              </a:rPr>
              <a:t> </a:t>
            </a:r>
            <a:r>
              <a:rPr sz="2000" spc="-5" dirty="0">
                <a:latin typeface="Lato" panose="020F0502020204030203"/>
                <a:cs typeface="Century Gothic"/>
              </a:rPr>
              <a:t>same</a:t>
            </a:r>
            <a:endParaRPr sz="2000" dirty="0">
              <a:latin typeface="Lato" panose="020F0502020204030203"/>
              <a:cs typeface="Century Gothic"/>
            </a:endParaRPr>
          </a:p>
          <a:p>
            <a:pPr marL="698500" lvl="1" indent="-337185">
              <a:spcBef>
                <a:spcPts val="605"/>
              </a:spcBef>
              <a:buClr>
                <a:srgbClr val="E3C401"/>
              </a:buClr>
              <a:buFont typeface="Wingdings 2"/>
              <a:buChar char="□"/>
              <a:tabLst>
                <a:tab pos="699135" algn="l"/>
              </a:tabLst>
            </a:pPr>
            <a:r>
              <a:rPr spc="-15" dirty="0">
                <a:latin typeface="Lato" panose="020F0502020204030203"/>
                <a:cs typeface="Century Gothic"/>
              </a:rPr>
              <a:t>me</a:t>
            </a:r>
            <a:r>
              <a:rPr spc="-25" dirty="0">
                <a:latin typeface="Lato" panose="020F0502020204030203"/>
                <a:cs typeface="Century Gothic"/>
              </a:rPr>
              <a:t>t</a:t>
            </a:r>
            <a:r>
              <a:rPr spc="-10" dirty="0">
                <a:latin typeface="Lato" panose="020F0502020204030203"/>
                <a:cs typeface="Century Gothic"/>
              </a:rPr>
              <a:t>a</a:t>
            </a:r>
            <a:r>
              <a:rPr spc="-15" dirty="0">
                <a:latin typeface="Lato" panose="020F0502020204030203"/>
                <a:cs typeface="Century Gothic"/>
              </a:rPr>
              <a:t>mers</a:t>
            </a:r>
            <a:endParaRPr dirty="0">
              <a:latin typeface="Lato" panose="020F0502020204030203"/>
              <a:cs typeface="Century Gothic"/>
            </a:endParaRPr>
          </a:p>
        </p:txBody>
      </p:sp>
      <p:sp>
        <p:nvSpPr>
          <p:cNvPr id="5" name="object 5"/>
          <p:cNvSpPr/>
          <p:nvPr/>
        </p:nvSpPr>
        <p:spPr>
          <a:xfrm>
            <a:off x="2226564" y="3183118"/>
            <a:ext cx="6785565" cy="265476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4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4812-21F6-4C30-AA96-AD096D302318}"/>
              </a:ext>
            </a:extLst>
          </p:cNvPr>
          <p:cNvSpPr>
            <a:spLocks noGrp="1"/>
          </p:cNvSpPr>
          <p:nvPr>
            <p:ph type="title"/>
          </p:nvPr>
        </p:nvSpPr>
        <p:spPr/>
        <p:txBody>
          <a:bodyPr/>
          <a:lstStyle/>
          <a:p>
            <a:r>
              <a:rPr lang="en-US" dirty="0"/>
              <a:t>More on Metamers</a:t>
            </a:r>
          </a:p>
        </p:txBody>
      </p:sp>
      <p:sp>
        <p:nvSpPr>
          <p:cNvPr id="3" name="Content Placeholder 2">
            <a:extLst>
              <a:ext uri="{FF2B5EF4-FFF2-40B4-BE49-F238E27FC236}">
                <a16:creationId xmlns:a16="http://schemas.microsoft.com/office/drawing/2014/main" id="{5C3816DE-971E-42C6-A7BA-111DCBB1EF2B}"/>
              </a:ext>
            </a:extLst>
          </p:cNvPr>
          <p:cNvSpPr>
            <a:spLocks noGrp="1"/>
          </p:cNvSpPr>
          <p:nvPr>
            <p:ph idx="1"/>
          </p:nvPr>
        </p:nvSpPr>
        <p:spPr>
          <a:xfrm>
            <a:off x="280522" y="2052642"/>
            <a:ext cx="10917572" cy="4351338"/>
          </a:xfrm>
        </p:spPr>
        <p:txBody>
          <a:bodyPr/>
          <a:lstStyle/>
          <a:p>
            <a:r>
              <a:rPr lang="en-US" dirty="0"/>
              <a:t>Imagine you see a yellow laser (580nm)</a:t>
            </a:r>
          </a:p>
          <a:p>
            <a:pPr lvl="1"/>
            <a:r>
              <a:rPr lang="en-US" dirty="0"/>
              <a:t>You do not have cone that senses just yellow</a:t>
            </a:r>
          </a:p>
          <a:p>
            <a:pPr lvl="1"/>
            <a:r>
              <a:rPr lang="en-US" dirty="0"/>
              <a:t>Your perception is based on an activation of green(M) and red(L) cones</a:t>
            </a:r>
          </a:p>
          <a:p>
            <a:pPr lvl="1"/>
            <a:r>
              <a:rPr lang="en-US" dirty="0"/>
              <a:t>Both have sensitivity ranges including 580nm</a:t>
            </a:r>
            <a:br>
              <a:rPr lang="en-US" dirty="0"/>
            </a:br>
            <a:endParaRPr lang="en-US" dirty="0"/>
          </a:p>
          <a:p>
            <a:r>
              <a:rPr lang="en-US" dirty="0"/>
              <a:t>You would have the same response to a mix of 2 non-yellow lights</a:t>
            </a:r>
          </a:p>
          <a:p>
            <a:pPr lvl="1"/>
            <a:r>
              <a:rPr lang="en-US" dirty="0"/>
              <a:t>Maybe some green at 533nm and some red at 564nm</a:t>
            </a:r>
          </a:p>
          <a:p>
            <a:pPr lvl="1"/>
            <a:r>
              <a:rPr lang="en-US" dirty="0"/>
              <a:t>…and you would see yellow</a:t>
            </a:r>
            <a:br>
              <a:rPr lang="en-US" dirty="0"/>
            </a:br>
            <a:endParaRPr lang="en-US" dirty="0"/>
          </a:p>
          <a:p>
            <a:r>
              <a:rPr lang="en-US" dirty="0"/>
              <a:t>This blending is the principle behind RGB displays </a:t>
            </a:r>
          </a:p>
          <a:p>
            <a:endParaRPr lang="en-US" dirty="0"/>
          </a:p>
        </p:txBody>
      </p:sp>
      <p:pic>
        <p:nvPicPr>
          <p:cNvPr id="4" name="Picture 3">
            <a:extLst>
              <a:ext uri="{FF2B5EF4-FFF2-40B4-BE49-F238E27FC236}">
                <a16:creationId xmlns:a16="http://schemas.microsoft.com/office/drawing/2014/main" id="{AC2E8AD6-681C-4E93-A676-84FCF796EC28}"/>
              </a:ext>
            </a:extLst>
          </p:cNvPr>
          <p:cNvPicPr>
            <a:picLocks noChangeAspect="1"/>
          </p:cNvPicPr>
          <p:nvPr/>
        </p:nvPicPr>
        <p:blipFill>
          <a:blip r:embed="rId2"/>
          <a:stretch>
            <a:fillRect/>
          </a:stretch>
        </p:blipFill>
        <p:spPr>
          <a:xfrm>
            <a:off x="7207568" y="159391"/>
            <a:ext cx="4146232" cy="2758648"/>
          </a:xfrm>
          <a:prstGeom prst="rect">
            <a:avLst/>
          </a:prstGeom>
        </p:spPr>
      </p:pic>
    </p:spTree>
    <p:extLst>
      <p:ext uri="{BB962C8B-B14F-4D97-AF65-F5344CB8AC3E}">
        <p14:creationId xmlns:p14="http://schemas.microsoft.com/office/powerpoint/2010/main" val="86680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660872"/>
            <a:ext cx="8913813" cy="914400"/>
          </a:xfrm>
        </p:spPr>
        <p:txBody>
          <a:bodyPr/>
          <a:lstStyle/>
          <a:p>
            <a:r>
              <a:rPr lang="en-US" dirty="0"/>
              <a:t>RGB Additive Color</a:t>
            </a:r>
          </a:p>
        </p:txBody>
      </p:sp>
      <p:sp>
        <p:nvSpPr>
          <p:cNvPr id="41" name="Content Placeholder 40"/>
          <p:cNvSpPr>
            <a:spLocks noGrp="1"/>
          </p:cNvSpPr>
          <p:nvPr>
            <p:ph idx="1"/>
          </p:nvPr>
        </p:nvSpPr>
        <p:spPr>
          <a:xfrm>
            <a:off x="152400" y="1575272"/>
            <a:ext cx="6972300" cy="5625628"/>
          </a:xfrm>
        </p:spPr>
        <p:txBody>
          <a:bodyPr>
            <a:normAutofit/>
          </a:bodyPr>
          <a:lstStyle/>
          <a:p>
            <a:r>
              <a:rPr lang="en-US" dirty="0"/>
              <a:t>Red, Green, Blue</a:t>
            </a:r>
          </a:p>
          <a:p>
            <a:r>
              <a:rPr lang="en-US" dirty="0"/>
              <a:t>Color model used in luminous displays (CRT, plasma, LCD)</a:t>
            </a:r>
          </a:p>
          <a:p>
            <a:r>
              <a:rPr lang="en-US" dirty="0"/>
              <a:t>Physically linear</a:t>
            </a:r>
          </a:p>
          <a:p>
            <a:pPr lvl="1"/>
            <a:r>
              <a:rPr lang="en-US" dirty="0"/>
              <a:t>Perceptually logarithmic</a:t>
            </a:r>
          </a:p>
          <a:p>
            <a:r>
              <a:rPr lang="en-US" dirty="0"/>
              <a:t>Additive</a:t>
            </a:r>
          </a:p>
          <a:p>
            <a:r>
              <a:rPr lang="en-US" dirty="0"/>
              <a:t>Designed to stimulate each kind of cone</a:t>
            </a:r>
          </a:p>
          <a:p>
            <a:endParaRPr lang="en-US" dirty="0"/>
          </a:p>
        </p:txBody>
      </p:sp>
      <p:pic>
        <p:nvPicPr>
          <p:cNvPr id="3" name="Picture 2">
            <a:extLst>
              <a:ext uri="{FF2B5EF4-FFF2-40B4-BE49-F238E27FC236}">
                <a16:creationId xmlns:a16="http://schemas.microsoft.com/office/drawing/2014/main" id="{45178D86-B77E-43C1-98F6-2AB0B748106E}"/>
              </a:ext>
            </a:extLst>
          </p:cNvPr>
          <p:cNvPicPr>
            <a:picLocks noChangeAspect="1"/>
          </p:cNvPicPr>
          <p:nvPr/>
        </p:nvPicPr>
        <p:blipFill>
          <a:blip r:embed="rId3"/>
          <a:stretch>
            <a:fillRect/>
          </a:stretch>
        </p:blipFill>
        <p:spPr>
          <a:xfrm>
            <a:off x="7911810" y="2861532"/>
            <a:ext cx="2853460" cy="3893182"/>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EB982F81-4E15-417C-9286-4066B64CFA60}"/>
              </a:ext>
            </a:extLst>
          </p:cNvPr>
          <p:cNvPicPr>
            <a:picLocks noChangeAspect="1"/>
          </p:cNvPicPr>
          <p:nvPr/>
        </p:nvPicPr>
        <p:blipFill>
          <a:blip r:embed="rId4"/>
          <a:stretch>
            <a:fillRect/>
          </a:stretch>
        </p:blipFill>
        <p:spPr>
          <a:xfrm>
            <a:off x="7660612" y="303100"/>
            <a:ext cx="3355855" cy="2200660"/>
          </a:xfrm>
          <a:prstGeom prst="rect">
            <a:avLst/>
          </a:prstGeom>
        </p:spPr>
      </p:pic>
    </p:spTree>
    <p:extLst>
      <p:ext uri="{BB962C8B-B14F-4D97-AF65-F5344CB8AC3E}">
        <p14:creationId xmlns:p14="http://schemas.microsoft.com/office/powerpoint/2010/main" val="476028909"/>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15213</TotalTime>
  <Words>1211</Words>
  <Application>Microsoft Office PowerPoint</Application>
  <PresentationFormat>Widescreen</PresentationFormat>
  <Paragraphs>248</Paragraphs>
  <Slides>36</Slides>
  <Notes>19</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50" baseType="lpstr">
      <vt:lpstr>Arial</vt:lpstr>
      <vt:lpstr>Calibri</vt:lpstr>
      <vt:lpstr>Cambria</vt:lpstr>
      <vt:lpstr>Cambria Math</vt:lpstr>
      <vt:lpstr>Century Gothic</vt:lpstr>
      <vt:lpstr>Comic Sans MS</vt:lpstr>
      <vt:lpstr>Lato</vt:lpstr>
      <vt:lpstr>Lato Medium</vt:lpstr>
      <vt:lpstr>Symbol</vt:lpstr>
      <vt:lpstr>Times</vt:lpstr>
      <vt:lpstr>Times New Roman</vt:lpstr>
      <vt:lpstr>Wingdings 2</vt:lpstr>
      <vt:lpstr>SampleSlides</vt:lpstr>
      <vt:lpstr>Equation</vt:lpstr>
      <vt:lpstr>PowerPoint Presentation</vt:lpstr>
      <vt:lpstr>Color is Weird</vt:lpstr>
      <vt:lpstr>Color</vt:lpstr>
      <vt:lpstr>PowerPoint Presentation</vt:lpstr>
      <vt:lpstr>Light and Color</vt:lpstr>
      <vt:lpstr>Cone Response</vt:lpstr>
      <vt:lpstr>Tristimulus Theory</vt:lpstr>
      <vt:lpstr>More on Metamers</vt:lpstr>
      <vt:lpstr>RGB Additive Color</vt:lpstr>
      <vt:lpstr>CMY Color Space: Subtractive Color</vt:lpstr>
      <vt:lpstr>Early Color Photography</vt:lpstr>
      <vt:lpstr>HSV Color Space</vt:lpstr>
      <vt:lpstr>Advantages and Disadvantages</vt:lpstr>
      <vt:lpstr>RGB to HSV conversion</vt:lpstr>
      <vt:lpstr>HSV to RGB - wikipedia</vt:lpstr>
      <vt:lpstr>HSL Color Space</vt:lpstr>
      <vt:lpstr>PowerPoint Presentation</vt:lpstr>
      <vt:lpstr>Paul Debevec</vt:lpstr>
      <vt:lpstr>PowerPoint Presentation</vt:lpstr>
      <vt:lpstr>Point Light Sources</vt:lpstr>
      <vt:lpstr>Environment Lighting</vt:lpstr>
      <vt:lpstr>The Light Stage Now (well, 2016…)</vt:lpstr>
      <vt:lpstr>A Perceptually Defined Color Space</vt:lpstr>
      <vt:lpstr>Color Matching Experiments</vt:lpstr>
      <vt:lpstr>CIE RGB Color Space</vt:lpstr>
      <vt:lpstr>Color Matching Functions for CIE XYZ</vt:lpstr>
      <vt:lpstr>CIE XYZ Color Space</vt:lpstr>
      <vt:lpstr>CIE Color Space</vt:lpstr>
      <vt:lpstr>PowerPoint Presentation</vt:lpstr>
      <vt:lpstr>CIE Chromaticity Diagram</vt:lpstr>
      <vt:lpstr>CIE XYZ Gamut</vt:lpstr>
      <vt:lpstr>Gamma Correction</vt:lpstr>
      <vt:lpstr>Gamma Correction</vt:lpstr>
      <vt:lpstr>Gamma Encoding</vt:lpstr>
      <vt:lpstr>Gamma Decoding</vt:lpstr>
      <vt:lpstr>sRGB</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151</cp:revision>
  <dcterms:created xsi:type="dcterms:W3CDTF">2017-05-11T14:02:37Z</dcterms:created>
  <dcterms:modified xsi:type="dcterms:W3CDTF">2019-11-05T19:53:48Z</dcterms:modified>
</cp:coreProperties>
</file>